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Serif"/>
      <p:regular r:id="rId28"/>
      <p:bold r:id="rId29"/>
      <p:italic r:id="rId30"/>
      <p:boldItalic r:id="rId31"/>
    </p:embeddedFont>
    <p:embeddedFont>
      <p:font typeface="Roboto Serif ExtraBold"/>
      <p:bold r:id="rId32"/>
      <p:boldItalic r:id="rId33"/>
    </p:embeddedFont>
    <p:embeddedFont>
      <p:font typeface="Arial Black"/>
      <p:regular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
          <p15:clr>
            <a:srgbClr val="747775"/>
          </p15:clr>
        </p15:guide>
        <p15:guide id="2" orient="horz" pos="237">
          <p15:clr>
            <a:srgbClr val="747775"/>
          </p15:clr>
        </p15:guide>
        <p15:guide id="3" orient="horz" pos="260">
          <p15:clr>
            <a:srgbClr val="747775"/>
          </p15:clr>
        </p15:guide>
        <p15:guide id="4" pos="2880">
          <p15:clr>
            <a:srgbClr val="000000"/>
          </p15:clr>
        </p15:guide>
      </p15:sldGuideLst>
    </p:ext>
    <p:ext uri="GoogleSlidesCustomDataVersion2">
      <go:slidesCustomData xmlns:go="http://customooxmlschemas.google.com/" r:id="rId39" roundtripDataSignature="AMtx7mhF0rTpn19VtQRaMFQsh3+wy0Tf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 orient="horz"/>
        <p:guide pos="237" orient="horz"/>
        <p:guide pos="2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erif-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Serif-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Serif-boldItalic.fntdata"/><Relationship Id="rId30" Type="http://schemas.openxmlformats.org/officeDocument/2006/relationships/font" Target="fonts/RobotoSerif-italic.fntdata"/><Relationship Id="rId11" Type="http://schemas.openxmlformats.org/officeDocument/2006/relationships/slide" Target="slides/slide5.xml"/><Relationship Id="rId33" Type="http://schemas.openxmlformats.org/officeDocument/2006/relationships/font" Target="fonts/RobotoSerifExtraBold-boldItalic.fntdata"/><Relationship Id="rId10" Type="http://schemas.openxmlformats.org/officeDocument/2006/relationships/slide" Target="slides/slide4.xml"/><Relationship Id="rId32" Type="http://schemas.openxmlformats.org/officeDocument/2006/relationships/font" Target="fonts/RobotoSerifExtraBold-bold.fntdata"/><Relationship Id="rId13" Type="http://schemas.openxmlformats.org/officeDocument/2006/relationships/slide" Target="slides/slide7.xml"/><Relationship Id="rId35" Type="http://schemas.openxmlformats.org/officeDocument/2006/relationships/font" Target="fonts/CenturyGothic-regular.fntdata"/><Relationship Id="rId12" Type="http://schemas.openxmlformats.org/officeDocument/2006/relationships/slide" Target="slides/slide6.xml"/><Relationship Id="rId34" Type="http://schemas.openxmlformats.org/officeDocument/2006/relationships/font" Target="fonts/ArialBlack-regular.fntdata"/><Relationship Id="rId15" Type="http://schemas.openxmlformats.org/officeDocument/2006/relationships/slide" Target="slides/slide9.xml"/><Relationship Id="rId37" Type="http://schemas.openxmlformats.org/officeDocument/2006/relationships/font" Target="fonts/CenturyGothic-italic.fntdata"/><Relationship Id="rId14" Type="http://schemas.openxmlformats.org/officeDocument/2006/relationships/slide" Target="slides/slide8.xml"/><Relationship Id="rId36" Type="http://schemas.openxmlformats.org/officeDocument/2006/relationships/font" Target="fonts/CenturyGothic-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CenturyGothic-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 name="Google Shape;36;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8c1fe1bc59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02" name="Google Shape;102;g38c1fe1bc59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ba05b141e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08" name="Google Shape;108;g3ba05b141e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ba05b141e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15" name="Google Shape;115;g3ba05b141e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ba05b141ef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21" name="Google Shape;121;g3ba05b141e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ba05b141ef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27" name="Google Shape;127;g3ba05b141ef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ba05b141ef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33" name="Google Shape;133;g3ba05b141e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ba05b141ef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40" name="Google Shape;140;g3ba05b141ef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ba05b141ef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46" name="Google Shape;146;g3ba05b141e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ba05b141ef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53" name="Google Shape;153;g3ba05b141e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ba05b141ef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59" name="Google Shape;159;g3ba05b141ef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b8d9a89b0e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43" name="Google Shape;43;g3b8d9a89b0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a05b141ef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65" name="Google Shape;165;g3ba05b141ef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172" name="Google Shape;172;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b5744532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56" name="Google Shape;56;g3b5744532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b5744532c8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62" name="Google Shape;62;g3b5744532c8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b5744532c8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68" name="Google Shape;68;g3b5744532c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b981afd24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76" name="Google Shape;76;g3b981afd24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b5744532c8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82" name="Google Shape;82;g3b5744532c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b5744532c8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88" name="Google Shape;88;g3b5744532c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b981afd245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94" name="Google Shape;94;g3b981afd245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1" name="Shape 11"/>
        <p:cNvGrpSpPr/>
        <p:nvPr/>
      </p:nvGrpSpPr>
      <p:grpSpPr>
        <a:xfrm>
          <a:off x="0" y="0"/>
          <a:ext cx="0" cy="0"/>
          <a:chOff x="0" y="0"/>
          <a:chExt cx="0" cy="0"/>
        </a:xfrm>
      </p:grpSpPr>
      <p:pic>
        <p:nvPicPr>
          <p:cNvPr id="12" name="Google Shape;12;p31"/>
          <p:cNvPicPr preferRelativeResize="0"/>
          <p:nvPr/>
        </p:nvPicPr>
        <p:blipFill rotWithShape="1">
          <a:blip r:embed="rId2">
            <a:alphaModFix/>
          </a:blip>
          <a:srcRect b="0" l="0" r="0" t="0"/>
          <a:stretch/>
        </p:blipFill>
        <p:spPr>
          <a:xfrm>
            <a:off x="421458" y="4209234"/>
            <a:ext cx="1839140" cy="8520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p:cSld name="1_Título">
    <p:spTree>
      <p:nvGrpSpPr>
        <p:cNvPr id="16" name="Shape 16"/>
        <p:cNvGrpSpPr/>
        <p:nvPr/>
      </p:nvGrpSpPr>
      <p:grpSpPr>
        <a:xfrm>
          <a:off x="0" y="0"/>
          <a:ext cx="0" cy="0"/>
          <a:chOff x="0" y="0"/>
          <a:chExt cx="0" cy="0"/>
        </a:xfrm>
      </p:grpSpPr>
      <p:sp>
        <p:nvSpPr>
          <p:cNvPr id="17" name="Google Shape;17;p40"/>
          <p:cNvSpPr txBox="1"/>
          <p:nvPr>
            <p:ph type="ctrTitle"/>
          </p:nvPr>
        </p:nvSpPr>
        <p:spPr>
          <a:xfrm>
            <a:off x="4579749" y="1062227"/>
            <a:ext cx="4213200" cy="8865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1"/>
              </a:buClr>
              <a:buSzPts val="3200"/>
              <a:buFont typeface="Arial Black"/>
              <a:buNone/>
              <a:defRPr b="1" i="0" sz="32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 name="Google Shape;18;p40"/>
          <p:cNvSpPr txBox="1"/>
          <p:nvPr>
            <p:ph idx="1" type="body"/>
          </p:nvPr>
        </p:nvSpPr>
        <p:spPr>
          <a:xfrm>
            <a:off x="4572000" y="2286000"/>
            <a:ext cx="4213200" cy="2286000"/>
          </a:xfrm>
          <a:prstGeom prst="rect">
            <a:avLst/>
          </a:prstGeom>
          <a:noFill/>
          <a:ln>
            <a:noFill/>
          </a:ln>
        </p:spPr>
        <p:txBody>
          <a:bodyPr anchorCtr="0" anchor="t" bIns="0" lIns="0" spcFirstLastPara="1" rIns="0" wrap="square" tIns="0">
            <a:noAutofit/>
          </a:bodyPr>
          <a:lstStyle>
            <a:lvl1pPr indent="-228600" lvl="0" marL="457200" marR="0" rtl="0" algn="l">
              <a:lnSpc>
                <a:spcPct val="149090"/>
              </a:lnSpc>
              <a:spcBef>
                <a:spcPts val="750"/>
              </a:spcBef>
              <a:spcAft>
                <a:spcPts val="0"/>
              </a:spcAft>
              <a:buClr>
                <a:schemeClr val="dk1"/>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375"/>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9" name="Google Shape;19;p40"/>
          <p:cNvSpPr/>
          <p:nvPr>
            <p:ph idx="2" type="pic"/>
          </p:nvPr>
        </p:nvSpPr>
        <p:spPr>
          <a:xfrm>
            <a:off x="0" y="0"/>
            <a:ext cx="4305300" cy="51435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20" name="Shape 20"/>
        <p:cNvGrpSpPr/>
        <p:nvPr/>
      </p:nvGrpSpPr>
      <p:grpSpPr>
        <a:xfrm>
          <a:off x="0" y="0"/>
          <a:ext cx="0" cy="0"/>
          <a:chOff x="0" y="0"/>
          <a:chExt cx="0" cy="0"/>
        </a:xfrm>
      </p:grpSpPr>
      <p:pic>
        <p:nvPicPr>
          <p:cNvPr id="21" name="Google Shape;21;p36"/>
          <p:cNvPicPr preferRelativeResize="0"/>
          <p:nvPr/>
        </p:nvPicPr>
        <p:blipFill rotWithShape="1">
          <a:blip r:embed="rId2">
            <a:alphaModFix/>
          </a:blip>
          <a:srcRect b="0" l="0" r="0" t="0"/>
          <a:stretch/>
        </p:blipFill>
        <p:spPr>
          <a:xfrm>
            <a:off x="421458" y="4209234"/>
            <a:ext cx="1839140" cy="8520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XT2">
  <p:cSld name="TXT2">
    <p:spTree>
      <p:nvGrpSpPr>
        <p:cNvPr id="22" name="Shape 22"/>
        <p:cNvGrpSpPr/>
        <p:nvPr/>
      </p:nvGrpSpPr>
      <p:grpSpPr>
        <a:xfrm>
          <a:off x="0" y="0"/>
          <a:ext cx="0" cy="0"/>
          <a:chOff x="0" y="0"/>
          <a:chExt cx="0" cy="0"/>
        </a:xfrm>
      </p:grpSpPr>
      <p:sp>
        <p:nvSpPr>
          <p:cNvPr id="23" name="Google Shape;23;p41"/>
          <p:cNvSpPr txBox="1"/>
          <p:nvPr>
            <p:ph type="ctrTitle"/>
          </p:nvPr>
        </p:nvSpPr>
        <p:spPr>
          <a:xfrm>
            <a:off x="300602" y="1061849"/>
            <a:ext cx="4813800" cy="1329600"/>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1"/>
              </a:buClr>
              <a:buSzPts val="3200"/>
              <a:buFont typeface="Arial Black"/>
              <a:buNone/>
              <a:defRPr b="1" i="0" sz="3200" u="none" cap="none" strike="noStrike">
                <a:solidFill>
                  <a:schemeClr val="dk1"/>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41"/>
          <p:cNvSpPr txBox="1"/>
          <p:nvPr>
            <p:ph idx="1" type="body"/>
          </p:nvPr>
        </p:nvSpPr>
        <p:spPr>
          <a:xfrm>
            <a:off x="323850" y="2704194"/>
            <a:ext cx="8461500" cy="1846800"/>
          </a:xfrm>
          <a:prstGeom prst="rect">
            <a:avLst/>
          </a:prstGeom>
          <a:noFill/>
          <a:ln>
            <a:noFill/>
          </a:ln>
        </p:spPr>
        <p:txBody>
          <a:bodyPr anchorCtr="0" anchor="t" bIns="0" lIns="0" spcFirstLastPara="1" rIns="0" wrap="square" tIns="0">
            <a:spAutoFit/>
          </a:bodyPr>
          <a:lstStyle>
            <a:lvl1pPr indent="-228600" lvl="0" marL="457200" marR="0" rtl="0" algn="l">
              <a:lnSpc>
                <a:spcPct val="149090"/>
              </a:lnSpc>
              <a:spcBef>
                <a:spcPts val="750"/>
              </a:spcBef>
              <a:spcAft>
                <a:spcPts val="0"/>
              </a:spcAft>
              <a:buClr>
                <a:schemeClr val="dk1"/>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228600" lvl="1" marL="914400" marR="0" rtl="0" algn="l">
              <a:lnSpc>
                <a:spcPct val="90000"/>
              </a:lnSpc>
              <a:spcBef>
                <a:spcPts val="375"/>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4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27" name="Google Shape;27;p4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28" name="Google Shape;28;p4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g38c1fe1bc59_0_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1" name="Google Shape;31;g38c1fe1bc59_0_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2" name="Google Shape;32;g38c1fe1bc59_0_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0"/>
          <p:cNvPicPr preferRelativeResize="0"/>
          <p:nvPr/>
        </p:nvPicPr>
        <p:blipFill rotWithShape="1">
          <a:blip r:embed="rId1">
            <a:alphaModFix/>
          </a:blip>
          <a:srcRect b="0" l="0" r="0" t="0"/>
          <a:stretch/>
        </p:blipFill>
        <p:spPr>
          <a:xfrm>
            <a:off x="0" y="0"/>
            <a:ext cx="9144002"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385">
          <p15:clr>
            <a:srgbClr val="F26B43"/>
          </p15:clr>
        </p15:guide>
        <p15:guide id="3" pos="2880">
          <p15:clr>
            <a:srgbClr val="F26B43"/>
          </p15:clr>
        </p15:guide>
        <p15:guide id="4" pos="5534">
          <p15:clr>
            <a:srgbClr val="F26B43"/>
          </p15:clr>
        </p15:guide>
        <p15:guide id="5" orient="horz" pos="191">
          <p15:clr>
            <a:srgbClr val="F26B43"/>
          </p15:clr>
        </p15:guide>
        <p15:guide id="6" orient="horz" pos="3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 name="Shape 13"/>
        <p:cNvGrpSpPr/>
        <p:nvPr/>
      </p:nvGrpSpPr>
      <p:grpSpPr>
        <a:xfrm>
          <a:off x="0" y="0"/>
          <a:ext cx="0" cy="0"/>
          <a:chOff x="0" y="0"/>
          <a:chExt cx="0" cy="0"/>
        </a:xfrm>
      </p:grpSpPr>
      <p:sp>
        <p:nvSpPr>
          <p:cNvPr id="14" name="Google Shape;14;p35"/>
          <p:cNvSpPr txBox="1"/>
          <p:nvPr/>
        </p:nvSpPr>
        <p:spPr>
          <a:xfrm>
            <a:off x="7158037" y="4751001"/>
            <a:ext cx="1614600" cy="153900"/>
          </a:xfrm>
          <a:prstGeom prst="rect">
            <a:avLst/>
          </a:prstGeom>
          <a:noFill/>
          <a:ln>
            <a:noFill/>
          </a:ln>
        </p:spPr>
        <p:txBody>
          <a:bodyPr anchorCtr="0" anchor="ctr" bIns="0" lIns="0" spcFirstLastPara="1" rIns="0" wrap="square" tIns="0">
            <a:sp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1" i="0" lang="en-GB" sz="1000" u="none" cap="none" strike="noStrike">
                <a:solidFill>
                  <a:schemeClr val="dk1"/>
                </a:solidFill>
                <a:latin typeface="Arial"/>
                <a:ea typeface="Arial"/>
                <a:cs typeface="Arial"/>
                <a:sym typeface="Arial"/>
              </a:rPr>
              <a:t>‹#›</a:t>
            </a:fld>
            <a:endParaRPr b="1" i="0" sz="1000" u="none" cap="none" strike="noStrike">
              <a:solidFill>
                <a:schemeClr val="dk1"/>
              </a:solidFill>
              <a:latin typeface="Arial"/>
              <a:ea typeface="Arial"/>
              <a:cs typeface="Arial"/>
              <a:sym typeface="Arial"/>
            </a:endParaRPr>
          </a:p>
        </p:txBody>
      </p:sp>
      <p:pic>
        <p:nvPicPr>
          <p:cNvPr id="15" name="Google Shape;15;p35"/>
          <p:cNvPicPr preferRelativeResize="0"/>
          <p:nvPr/>
        </p:nvPicPr>
        <p:blipFill rotWithShape="1">
          <a:blip r:embed="rId1">
            <a:alphaModFix/>
          </a:blip>
          <a:srcRect b="0" l="0" r="0" t="0"/>
          <a:stretch/>
        </p:blipFill>
        <p:spPr>
          <a:xfrm>
            <a:off x="7525284" y="170634"/>
            <a:ext cx="1440916" cy="66756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91">
          <p15:clr>
            <a:srgbClr val="F26B43"/>
          </p15:clr>
        </p15:guide>
        <p15:guide id="2" pos="2880">
          <p15:clr>
            <a:srgbClr val="F26B43"/>
          </p15:clr>
        </p15:guide>
        <p15:guide id="3" pos="204">
          <p15:clr>
            <a:srgbClr val="F26B43"/>
          </p15:clr>
        </p15:guide>
        <p15:guide id="4" pos="5534">
          <p15:clr>
            <a:srgbClr val="F26B43"/>
          </p15:clr>
        </p15:guide>
        <p15:guide id="5" orient="horz" pos="3072">
          <p15:clr>
            <a:srgbClr val="F26B43"/>
          </p15:clr>
        </p15:guide>
        <p15:guide id="6" orient="horz" pos="664">
          <p15:clr>
            <a:srgbClr val="F26B43"/>
          </p15:clr>
        </p15:guide>
        <p15:guide id="7" pos="1542">
          <p15:clr>
            <a:srgbClr val="F26B43"/>
          </p15:clr>
        </p15:guide>
        <p15:guide id="8" pos="419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rive.google.com/file/d/1Wh4juRwEFfiOzcof93Rtaa_v8Tii6GyC/view?usp=sharing" TargetMode="External"/><Relationship Id="rId4" Type="http://schemas.openxmlformats.org/officeDocument/2006/relationships/hyperlink" Target="https://cultureactioneurope.org/wp-content/uploads/2025/03/MFF-proposals-Culture-Action-Europe-October-2025_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gital-strategy.ec.europa.eu/en/library/decade-creative-europe" TargetMode="External"/><Relationship Id="rId4" Type="http://schemas.openxmlformats.org/officeDocument/2006/relationships/hyperlink" Target="https://eur-lex.europa.eu/legal-content/EN/TXT/?uri=celex:52025SC0418" TargetMode="External"/><Relationship Id="rId5" Type="http://schemas.openxmlformats.org/officeDocument/2006/relationships/hyperlink" Target="https://cultureactioneurope.org/news/first-glimpse-at-the-creative-europe-mid-term-report-what-have-we-lear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digital-strategy.ec.europa.eu/en/library/decade-creative-europ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eur-lex.europa.eu/legal-content/EN/TXT/?uri=celex:52025SC041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eur-lex.europa.eu/legal-content/EN/TXT/?uri=celex:52025SC041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hyperlink" Target="mailto:luiza@cultureactioneurop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ommission.europa.eu/strategy-and-policy/eu-budget/long-term-eu-budget/eu-budget-2028-2034_en" TargetMode="External"/><Relationship Id="rId4" Type="http://schemas.openxmlformats.org/officeDocument/2006/relationships/hyperlink" Target="https://eur-lex.europa.eu/legal-content/EN/TXT/?uri=CELEX%3A52025PC0550&amp;qid=1753799477044" TargetMode="External"/><Relationship Id="rId9" Type="http://schemas.openxmlformats.org/officeDocument/2006/relationships/hyperlink" Target="https://cultureactioneurope.org/wp-content/uploads/2025/03/MFF-proposals-Culture-Action-Europe-October-2025_1.pdf" TargetMode="External"/><Relationship Id="rId5" Type="http://schemas.openxmlformats.org/officeDocument/2006/relationships/hyperlink" Target="https://eur-lex.europa.eu/legal-content/EN/TXT/?uri=CELEX%3A52025PC0555&amp;qid=1753802586340#:~:text=Support%20to%20cultural%20and%20creative%20industries%2C%20complementing%20the%20AgoraEU%20programme." TargetMode="External"/><Relationship Id="rId6" Type="http://schemas.openxmlformats.org/officeDocument/2006/relationships/hyperlink" Target="https://eur-lex.europa.eu/legal-content/EN/TXT/?uri=CELEX%3A52025PC0551&amp;qid=1753799711782" TargetMode="External"/><Relationship Id="rId7" Type="http://schemas.openxmlformats.org/officeDocument/2006/relationships/hyperlink" Target="https://eur-lex.europa.eu/legal-content/EN/TXT/?uri=CELEX%3A52025PC0565&amp;qid=1753801752960#:~:text=promoting%20culture%20as%20a%20catalyst%20for%20European%20values%20and%20supporting%20a%20vibrant%20and%20diverse%20cultural%20sector." TargetMode="External"/><Relationship Id="rId8" Type="http://schemas.openxmlformats.org/officeDocument/2006/relationships/hyperlink" Target="https://eur-lex.europa.eu/legal-content/EN/TXT/?uri=CELEX%3A52025PC0543&amp;qid=175380285477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ommission.europa.eu/publications/multiannual-financial-framework_en" TargetMode="External"/><Relationship Id="rId4" Type="http://schemas.openxmlformats.org/officeDocument/2006/relationships/hyperlink" Target="https://commission.europa.eu/publications/system-own-resources_en" TargetMode="External"/><Relationship Id="rId5" Type="http://schemas.openxmlformats.org/officeDocument/2006/relationships/hyperlink" Target="https://commission.europa.eu/publications/budget-expenditure-tracking-and-performance-framework_en" TargetMode="External"/><Relationship Id="rId6" Type="http://schemas.openxmlformats.org/officeDocument/2006/relationships/hyperlink" Target="https://commission.europa.eu/strategy-and-policy/eu-budget/long-term-eu-budget/eu-budget-2028-2034_en" TargetMode="External"/><Relationship Id="rId7" Type="http://schemas.openxmlformats.org/officeDocument/2006/relationships/hyperlink" Target="https://commission.europa.eu/strategy-and-policy/eu-budget/long-term-eu-budget/eu-budget-2028-2034_en" TargetMode="External"/><Relationship Id="rId8" Type="http://schemas.openxmlformats.org/officeDocument/2006/relationships/hyperlink" Target="https://commission.europa.eu/strategy-and-policy/eu-budget/long-term-eu-budget/eu-budget-2028-2034_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eur-lex.europa.eu/legal-content/EN/TXT/?uri=celex:52025PC0543" TargetMode="External"/><Relationship Id="rId4" Type="http://schemas.openxmlformats.org/officeDocument/2006/relationships/hyperlink" Target="https://eur-lex.europa.eu/legal-content/EN/TXT/?uri=celex:52025PC0544" TargetMode="External"/><Relationship Id="rId5" Type="http://schemas.openxmlformats.org/officeDocument/2006/relationships/hyperlink" Target="https://commission.europa.eu/strategy-and-policy/eu-budget/long-term-eu-budget/eu-budget-2028-2034_en#:~:text=Rule%20of%20Law%22-,Legal%20documents,-Multiannual%20Financial%20Framewor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consilium.europa.eu/en/policies/eu-long-term-budget/timeline-eu-long-term-budget-2028-2034/" TargetMode="External"/><Relationship Id="rId4" Type="http://schemas.openxmlformats.org/officeDocument/2006/relationships/hyperlink" Target="https://www.consilium.europa.eu/media/wqmknoh4/en-20251218-european-council-conclusions.pdf#page=7" TargetMode="External"/><Relationship Id="rId11" Type="http://schemas.openxmlformats.org/officeDocument/2006/relationships/hyperlink" Target="https://data.consilium.europa.eu/doc/document/ST-16312-2025-INIT/en/pdf" TargetMode="External"/><Relationship Id="rId10" Type="http://schemas.openxmlformats.org/officeDocument/2006/relationships/hyperlink" Target="https://data.consilium.europa.eu/doc/document/ST-16167-2025-INIT/en/pdf#page=42" TargetMode="External"/><Relationship Id="rId12" Type="http://schemas.openxmlformats.org/officeDocument/2006/relationships/hyperlink" Target="https://data.consilium.europa.eu/doc/document/ST-16400-2025-INIT/en/pdf" TargetMode="External"/><Relationship Id="rId9" Type="http://schemas.openxmlformats.org/officeDocument/2006/relationships/hyperlink" Target="https://www.consilium.europa.eu/en/documents/public-register/public-register-search/?AllLanguagesSearch=false&amp;DocumentLanguage=EN&amp;DocumentNumber=16322%2F25&amp;OnlyPublicDocuments=false" TargetMode="External"/><Relationship Id="rId5" Type="http://schemas.openxmlformats.org/officeDocument/2006/relationships/hyperlink" Target="https://data.consilium.europa.eu/doc/document/ST-16344-2025-INIT/en/pdf" TargetMode="External"/><Relationship Id="rId6" Type="http://schemas.openxmlformats.org/officeDocument/2006/relationships/hyperlink" Target="https://data.consilium.europa.eu/doc/document/ST-15864-2025-INIT/en/pdf" TargetMode="External"/><Relationship Id="rId7" Type="http://schemas.openxmlformats.org/officeDocument/2006/relationships/hyperlink" Target="https://data.consilium.europa.eu/doc/document/ST-15348-2025-REV-1/en/pdf" TargetMode="External"/><Relationship Id="rId8" Type="http://schemas.openxmlformats.org/officeDocument/2006/relationships/hyperlink" Target="https://data.consilium.europa.eu/doc/document/ST-15959-2025-INIT/en/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cultureactioneurope.us4.list-manage.com/track/click?u=eb99eb61bb621ccdc0b91fb83&amp;id=a442eaa86f&amp;e=10037f6460" TargetMode="External"/><Relationship Id="rId4" Type="http://schemas.openxmlformats.org/officeDocument/2006/relationships/hyperlink" Target="https://www.consilium.europa.eu/en/documents/public-register/public-register-search/?AllLanguagesSearch=false&amp;OnlyPublicDocuments=false&amp;DocumentNumber=16361%2F25&amp;DocumentLanguage=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eil.europarl.europa.eu/oeil/en/procedure-file?reference=2025/0571R(APP)" TargetMode="External"/><Relationship Id="rId4" Type="http://schemas.openxmlformats.org/officeDocument/2006/relationships/hyperlink" Target="https://drive.google.com/file/d/1Wh4juRwEFfiOzcof93Rtaa_v8Tii6GyC/view?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eesc.europa.eu/en/our-work/opinions-information-reports/opinions/agoraeu-and-justice-programm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1"/>
          <p:cNvSpPr txBox="1"/>
          <p:nvPr/>
        </p:nvSpPr>
        <p:spPr>
          <a:xfrm>
            <a:off x="601549" y="2010700"/>
            <a:ext cx="6433500" cy="874800"/>
          </a:xfrm>
          <a:prstGeom prst="rect">
            <a:avLst/>
          </a:prstGeom>
          <a:noFill/>
          <a:ln>
            <a:noFill/>
          </a:ln>
        </p:spPr>
        <p:txBody>
          <a:bodyPr anchorCtr="0" anchor="b" bIns="0" lIns="0" spcFirstLastPara="1" rIns="0" wrap="square" tIns="0">
            <a:spAutoFit/>
          </a:bodyPr>
          <a:lstStyle/>
          <a:p>
            <a:pPr indent="0" lvl="0" marL="0" marR="0" rtl="0" algn="l">
              <a:lnSpc>
                <a:spcPct val="158333"/>
              </a:lnSpc>
              <a:spcBef>
                <a:spcPts val="0"/>
              </a:spcBef>
              <a:spcAft>
                <a:spcPts val="0"/>
              </a:spcAft>
              <a:buClr>
                <a:srgbClr val="000000"/>
              </a:buClr>
              <a:buSzPts val="2200"/>
              <a:buFont typeface="Arial"/>
              <a:buNone/>
            </a:pPr>
            <a:r>
              <a:rPr b="0" i="0" lang="en-GB" sz="2200" u="none" cap="none" strike="noStrike">
                <a:solidFill>
                  <a:schemeClr val="dk1"/>
                </a:solidFill>
                <a:latin typeface="Roboto Serif ExtraBold"/>
                <a:ea typeface="Roboto Serif ExtraBold"/>
                <a:cs typeface="Roboto Serif ExtraBold"/>
                <a:sym typeface="Roboto Serif ExtraBold"/>
              </a:rPr>
              <a:t>Culture in the MFF 2028-2034:</a:t>
            </a:r>
            <a:endParaRPr b="0" i="0" sz="2200" u="none" cap="none" strike="noStrike">
              <a:solidFill>
                <a:schemeClr val="dk1"/>
              </a:solidFill>
              <a:latin typeface="Roboto Serif ExtraBold"/>
              <a:ea typeface="Roboto Serif ExtraBold"/>
              <a:cs typeface="Roboto Serif ExtraBold"/>
              <a:sym typeface="Roboto Serif ExtraBold"/>
            </a:endParaRPr>
          </a:p>
          <a:p>
            <a:pPr indent="0" lvl="0" marL="0" marR="0" rtl="0" algn="l">
              <a:lnSpc>
                <a:spcPct val="158333"/>
              </a:lnSpc>
              <a:spcBef>
                <a:spcPts val="0"/>
              </a:spcBef>
              <a:spcAft>
                <a:spcPts val="0"/>
              </a:spcAft>
              <a:buClr>
                <a:srgbClr val="000000"/>
              </a:buClr>
              <a:buSzPts val="2200"/>
              <a:buFont typeface="Arial"/>
              <a:buNone/>
            </a:pPr>
            <a:r>
              <a:rPr lang="en-GB" sz="2200">
                <a:solidFill>
                  <a:schemeClr val="dk1"/>
                </a:solidFill>
                <a:latin typeface="Roboto Serif ExtraBold"/>
                <a:ea typeface="Roboto Serif ExtraBold"/>
                <a:cs typeface="Roboto Serif ExtraBold"/>
                <a:sym typeface="Roboto Serif ExtraBold"/>
              </a:rPr>
              <a:t>Season 2 Updates </a:t>
            </a:r>
            <a:endParaRPr b="0" i="0" sz="2200" u="none" cap="none" strike="noStrike">
              <a:solidFill>
                <a:schemeClr val="dk1"/>
              </a:solidFill>
              <a:latin typeface="Roboto Serif ExtraBold"/>
              <a:ea typeface="Roboto Serif ExtraBold"/>
              <a:cs typeface="Roboto Serif ExtraBold"/>
              <a:sym typeface="Roboto Serif ExtraBold"/>
            </a:endParaRPr>
          </a:p>
        </p:txBody>
      </p:sp>
      <p:sp>
        <p:nvSpPr>
          <p:cNvPr id="39" name="Google Shape;39;p1"/>
          <p:cNvSpPr txBox="1"/>
          <p:nvPr/>
        </p:nvSpPr>
        <p:spPr>
          <a:xfrm>
            <a:off x="2354161" y="4487199"/>
            <a:ext cx="5672400" cy="292500"/>
          </a:xfrm>
          <a:prstGeom prst="rect">
            <a:avLst/>
          </a:prstGeom>
          <a:noFill/>
          <a:ln>
            <a:noFill/>
          </a:ln>
        </p:spPr>
        <p:txBody>
          <a:bodyPr anchorCtr="0" anchor="b" bIns="0" lIns="0" spcFirstLastPara="1" rIns="0" wrap="square" tIns="0">
            <a:spAutoFit/>
          </a:bodyPr>
          <a:lstStyle/>
          <a:p>
            <a:pPr indent="0" lvl="0" marL="0" marR="0" rtl="0" algn="l">
              <a:lnSpc>
                <a:spcPct val="158333"/>
              </a:lnSpc>
              <a:spcBef>
                <a:spcPts val="0"/>
              </a:spcBef>
              <a:spcAft>
                <a:spcPts val="0"/>
              </a:spcAft>
              <a:buClr>
                <a:srgbClr val="000000"/>
              </a:buClr>
              <a:buSzPts val="1900"/>
              <a:buFont typeface="Arial"/>
              <a:buNone/>
            </a:pPr>
            <a:r>
              <a:rPr lang="en-GB" sz="1900">
                <a:solidFill>
                  <a:srgbClr val="999999"/>
                </a:solidFill>
                <a:latin typeface="Roboto Serif"/>
                <a:ea typeface="Roboto Serif"/>
                <a:cs typeface="Roboto Serif"/>
                <a:sym typeface="Roboto Serif"/>
              </a:rPr>
              <a:t>23 January 2026</a:t>
            </a:r>
            <a:endParaRPr b="0" i="0" sz="1900" u="none" cap="none" strike="noStrike">
              <a:solidFill>
                <a:srgbClr val="999999"/>
              </a:solidFill>
              <a:latin typeface="Roboto Serif"/>
              <a:ea typeface="Roboto Serif"/>
              <a:cs typeface="Roboto Serif"/>
              <a:sym typeface="Roboto Serif"/>
            </a:endParaRPr>
          </a:p>
        </p:txBody>
      </p:sp>
      <p:sp>
        <p:nvSpPr>
          <p:cNvPr id="40" name="Google Shape;40;p1"/>
          <p:cNvSpPr txBox="1"/>
          <p:nvPr/>
        </p:nvSpPr>
        <p:spPr>
          <a:xfrm>
            <a:off x="525349" y="486700"/>
            <a:ext cx="3606900" cy="292500"/>
          </a:xfrm>
          <a:prstGeom prst="rect">
            <a:avLst/>
          </a:prstGeom>
          <a:noFill/>
          <a:ln>
            <a:noFill/>
          </a:ln>
        </p:spPr>
        <p:txBody>
          <a:bodyPr anchorCtr="0" anchor="b" bIns="0" lIns="0" spcFirstLastPara="1" rIns="0" wrap="square" tIns="0">
            <a:spAutoFit/>
          </a:bodyPr>
          <a:lstStyle/>
          <a:p>
            <a:pPr indent="0" lvl="0" marL="0" marR="0" rtl="0" algn="l">
              <a:lnSpc>
                <a:spcPct val="158333"/>
              </a:lnSpc>
              <a:spcBef>
                <a:spcPts val="0"/>
              </a:spcBef>
              <a:spcAft>
                <a:spcPts val="0"/>
              </a:spcAft>
              <a:buClr>
                <a:srgbClr val="000000"/>
              </a:buClr>
              <a:buSzPts val="1900"/>
              <a:buFont typeface="Arial"/>
              <a:buNone/>
            </a:pPr>
            <a:r>
              <a:rPr b="0" i="0" lang="en-GB" sz="1900" u="none" cap="none" strike="noStrike">
                <a:solidFill>
                  <a:srgbClr val="888888"/>
                </a:solidFill>
                <a:latin typeface="Roboto Serif ExtraBold"/>
                <a:ea typeface="Roboto Serif ExtraBold"/>
                <a:cs typeface="Roboto Serif ExtraBold"/>
                <a:sym typeface="Roboto Serif ExtraBold"/>
              </a:rPr>
              <a:t>Culture Action Europe</a:t>
            </a:r>
            <a:endParaRPr b="0" i="0" sz="1900" u="none" cap="none" strike="noStrike">
              <a:solidFill>
                <a:srgbClr val="888888"/>
              </a:solidFill>
              <a:latin typeface="Roboto Serif ExtraBold"/>
              <a:ea typeface="Roboto Serif ExtraBold"/>
              <a:cs typeface="Roboto Serif ExtraBold"/>
              <a:sym typeface="Roboto Serif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8c1fe1bc59_0_54"/>
          <p:cNvSpPr txBox="1"/>
          <p:nvPr>
            <p:ph type="ctrTitle"/>
          </p:nvPr>
        </p:nvSpPr>
        <p:spPr>
          <a:xfrm>
            <a:off x="661550" y="303225"/>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What to do now? </a:t>
            </a:r>
            <a:endParaRPr sz="2200">
              <a:solidFill>
                <a:srgbClr val="FC389A"/>
              </a:solidFill>
              <a:latin typeface="Roboto Serif"/>
              <a:ea typeface="Roboto Serif"/>
              <a:cs typeface="Roboto Serif"/>
              <a:sym typeface="Roboto Serif"/>
            </a:endParaRPr>
          </a:p>
        </p:txBody>
      </p:sp>
      <p:sp>
        <p:nvSpPr>
          <p:cNvPr id="105" name="Google Shape;105;g38c1fe1bc59_0_54"/>
          <p:cNvSpPr txBox="1"/>
          <p:nvPr/>
        </p:nvSpPr>
        <p:spPr>
          <a:xfrm>
            <a:off x="585350" y="834000"/>
            <a:ext cx="8123700" cy="26757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1200"/>
              </a:spcBef>
              <a:spcAft>
                <a:spcPts val="0"/>
              </a:spcAft>
              <a:buClr>
                <a:schemeClr val="dk1"/>
              </a:buClr>
              <a:buSzPts val="1500"/>
              <a:buChar char="●"/>
            </a:pPr>
            <a:r>
              <a:rPr lang="en-GB" sz="1500">
                <a:solidFill>
                  <a:schemeClr val="dk1"/>
                </a:solidFill>
                <a:highlight>
                  <a:srgbClr val="FFFFFF"/>
                </a:highlight>
              </a:rPr>
              <a:t>Engage with the Parliament in January-February 2026: reach out to MEPs using </a:t>
            </a:r>
            <a:r>
              <a:rPr lang="en-GB" sz="1500" u="sng">
                <a:solidFill>
                  <a:srgbClr val="FC389A"/>
                </a:solidFill>
                <a:highlight>
                  <a:srgbClr val="FFFFFF"/>
                </a:highlight>
                <a:hlinkClick r:id="rId3">
                  <a:extLst>
                    <a:ext uri="{A12FA001-AC4F-418D-AE19-62706E023703}">
                      <ahyp:hlinkClr val="tx"/>
                    </a:ext>
                  </a:extLst>
                </a:hlinkClick>
              </a:rPr>
              <a:t>the table</a:t>
            </a:r>
            <a:r>
              <a:rPr lang="en-GB" sz="1500">
                <a:solidFill>
                  <a:schemeClr val="dk1"/>
                </a:solidFill>
                <a:highlight>
                  <a:srgbClr val="FFFFFF"/>
                </a:highlight>
              </a:rPr>
              <a:t>. CAE’s MFF position for reference </a:t>
            </a:r>
            <a:r>
              <a:rPr lang="en-GB" sz="1500" u="sng">
                <a:solidFill>
                  <a:srgbClr val="FC389A"/>
                </a:solidFill>
                <a:highlight>
                  <a:srgbClr val="FFFFFF"/>
                </a:highlight>
                <a:hlinkClick r:id="rId4">
                  <a:extLst>
                    <a:ext uri="{A12FA001-AC4F-418D-AE19-62706E023703}">
                      <ahyp:hlinkClr val="tx"/>
                    </a:ext>
                  </a:extLst>
                </a:hlinkClick>
              </a:rPr>
              <a:t>here</a:t>
            </a:r>
            <a:endParaRPr sz="1500">
              <a:solidFill>
                <a:srgbClr val="FC389A"/>
              </a:solidFill>
              <a:highlight>
                <a:srgbClr val="FFFFFF"/>
              </a:highlight>
            </a:endParaRPr>
          </a:p>
          <a:p>
            <a:pPr indent="-323850" lvl="0" marL="457200" rtl="0" algn="l">
              <a:lnSpc>
                <a:spcPct val="115000"/>
              </a:lnSpc>
              <a:spcBef>
                <a:spcPts val="1000"/>
              </a:spcBef>
              <a:spcAft>
                <a:spcPts val="0"/>
              </a:spcAft>
              <a:buClr>
                <a:schemeClr val="dk1"/>
              </a:buClr>
              <a:buSzPts val="1500"/>
              <a:buChar char="●"/>
            </a:pPr>
            <a:r>
              <a:rPr lang="en-GB" sz="1500">
                <a:solidFill>
                  <a:schemeClr val="dk1"/>
                </a:solidFill>
                <a:highlight>
                  <a:srgbClr val="FFFFFF"/>
                </a:highlight>
              </a:rPr>
              <a:t>Advocate for the culture cluster in Horizon Europe</a:t>
            </a:r>
            <a:endParaRPr sz="1500">
              <a:solidFill>
                <a:schemeClr val="dk1"/>
              </a:solidFill>
              <a:highlight>
                <a:srgbClr val="FFFFFF"/>
              </a:highlight>
            </a:endParaRPr>
          </a:p>
          <a:p>
            <a:pPr indent="-323850" lvl="0" marL="457200" rtl="0" algn="l">
              <a:lnSpc>
                <a:spcPct val="115000"/>
              </a:lnSpc>
              <a:spcBef>
                <a:spcPts val="1000"/>
              </a:spcBef>
              <a:spcAft>
                <a:spcPts val="0"/>
              </a:spcAft>
              <a:buClr>
                <a:schemeClr val="dk1"/>
              </a:buClr>
              <a:buSzPts val="1500"/>
              <a:buChar char="●"/>
            </a:pPr>
            <a:r>
              <a:rPr lang="en-GB" sz="1500">
                <a:solidFill>
                  <a:schemeClr val="dk1"/>
                </a:solidFill>
                <a:highlight>
                  <a:srgbClr val="FFFFFF"/>
                </a:highlight>
              </a:rPr>
              <a:t>Ensure cultural and creative sectors are included in the European Competitiveness Fund</a:t>
            </a:r>
            <a:endParaRPr sz="1500">
              <a:solidFill>
                <a:schemeClr val="dk1"/>
              </a:solidFill>
              <a:highlight>
                <a:srgbClr val="FFFFFF"/>
              </a:highlight>
            </a:endParaRPr>
          </a:p>
          <a:p>
            <a:pPr indent="-323850" lvl="0" marL="457200" rtl="0" algn="l">
              <a:lnSpc>
                <a:spcPct val="115000"/>
              </a:lnSpc>
              <a:spcBef>
                <a:spcPts val="1000"/>
              </a:spcBef>
              <a:spcAft>
                <a:spcPts val="0"/>
              </a:spcAft>
              <a:buClr>
                <a:schemeClr val="dk1"/>
              </a:buClr>
              <a:buSzPts val="1500"/>
              <a:buChar char="●"/>
            </a:pPr>
            <a:r>
              <a:rPr lang="en-GB" sz="1500">
                <a:solidFill>
                  <a:schemeClr val="dk1"/>
                </a:solidFill>
                <a:highlight>
                  <a:srgbClr val="FFFFFF"/>
                </a:highlight>
              </a:rPr>
              <a:t>Advocate for socially engaged arts and cultural infrastructure in the NRP Fund</a:t>
            </a:r>
            <a:endParaRPr sz="1500">
              <a:solidFill>
                <a:schemeClr val="dk1"/>
              </a:solidFill>
              <a:highlight>
                <a:srgbClr val="FFFFFF"/>
              </a:highlight>
            </a:endParaRPr>
          </a:p>
          <a:p>
            <a:pPr indent="-323850" lvl="0" marL="457200" rtl="0" algn="l">
              <a:lnSpc>
                <a:spcPct val="115000"/>
              </a:lnSpc>
              <a:spcBef>
                <a:spcPts val="1000"/>
              </a:spcBef>
              <a:spcAft>
                <a:spcPts val="0"/>
              </a:spcAft>
              <a:buClr>
                <a:schemeClr val="dk1"/>
              </a:buClr>
              <a:buSzPts val="1500"/>
              <a:buChar char="●"/>
            </a:pPr>
            <a:r>
              <a:rPr lang="en-GB" sz="1500">
                <a:solidFill>
                  <a:schemeClr val="dk1"/>
                </a:solidFill>
                <a:highlight>
                  <a:srgbClr val="FFFFFF"/>
                </a:highlight>
              </a:rPr>
              <a:t>Push for ring-fencing of AgoraEU strands in the context of 'flexibility'</a:t>
            </a:r>
            <a:endParaRPr sz="1500">
              <a:solidFill>
                <a:schemeClr val="dk1"/>
              </a:solidFill>
              <a:highlight>
                <a:srgbClr val="FFFFFF"/>
              </a:highlight>
            </a:endParaRPr>
          </a:p>
          <a:p>
            <a:pPr indent="-323850" lvl="0" marL="457200" rtl="0" algn="l">
              <a:lnSpc>
                <a:spcPct val="115000"/>
              </a:lnSpc>
              <a:spcBef>
                <a:spcPts val="1200"/>
              </a:spcBef>
              <a:spcAft>
                <a:spcPts val="1000"/>
              </a:spcAft>
              <a:buClr>
                <a:schemeClr val="dk1"/>
              </a:buClr>
              <a:buSzPts val="1500"/>
              <a:buChar char="●"/>
            </a:pPr>
            <a:r>
              <a:rPr lang="en-GB" sz="1500">
                <a:solidFill>
                  <a:schemeClr val="dk1"/>
                </a:solidFill>
                <a:highlight>
                  <a:srgbClr val="FFFFFF"/>
                </a:highlight>
              </a:rPr>
              <a:t>Be ready for political pressure</a:t>
            </a:r>
            <a:endParaRPr sz="1500">
              <a:solidFill>
                <a:schemeClr val="dk1"/>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ba05b141ef_0_1"/>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Creative Europe Reporting (1/6)</a:t>
            </a:r>
            <a:endParaRPr sz="2200">
              <a:solidFill>
                <a:srgbClr val="FC389A"/>
              </a:solidFill>
              <a:latin typeface="Roboto Serif"/>
              <a:ea typeface="Roboto Serif"/>
              <a:cs typeface="Roboto Serif"/>
              <a:sym typeface="Roboto Serif"/>
            </a:endParaRPr>
          </a:p>
        </p:txBody>
      </p:sp>
      <p:pic>
        <p:nvPicPr>
          <p:cNvPr descr="A letter from european commission&#10;&#10;AI-generated content may be incorrect." id="111" name="Google Shape;111;g3ba05b141ef_0_1"/>
          <p:cNvPicPr preferRelativeResize="0"/>
          <p:nvPr/>
        </p:nvPicPr>
        <p:blipFill rotWithShape="1">
          <a:blip r:embed="rId3">
            <a:alphaModFix/>
          </a:blip>
          <a:srcRect b="0" l="0" r="0" t="0"/>
          <a:stretch/>
        </p:blipFill>
        <p:spPr>
          <a:xfrm>
            <a:off x="310367" y="1136343"/>
            <a:ext cx="4417354" cy="3214889"/>
          </a:xfrm>
          <a:prstGeom prst="rect">
            <a:avLst/>
          </a:prstGeom>
          <a:noFill/>
          <a:ln cap="flat" cmpd="sng" w="9525">
            <a:solidFill>
              <a:schemeClr val="dk1"/>
            </a:solidFill>
            <a:prstDash val="solid"/>
            <a:round/>
            <a:headEnd len="sm" w="sm" type="none"/>
            <a:tailEnd len="sm" w="sm" type="none"/>
          </a:ln>
        </p:spPr>
      </p:pic>
      <p:pic>
        <p:nvPicPr>
          <p:cNvPr descr="A document with text and symbols&#10;&#10;AI-generated content may be incorrect." id="112" name="Google Shape;112;g3ba05b141ef_0_1"/>
          <p:cNvPicPr preferRelativeResize="0"/>
          <p:nvPr/>
        </p:nvPicPr>
        <p:blipFill rotWithShape="1">
          <a:blip r:embed="rId4">
            <a:alphaModFix/>
          </a:blip>
          <a:srcRect b="0" l="0" r="0" t="0"/>
          <a:stretch/>
        </p:blipFill>
        <p:spPr>
          <a:xfrm>
            <a:off x="4918296" y="860760"/>
            <a:ext cx="3919091" cy="3766054"/>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ba05b141ef_0_7"/>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Creative Europe Reporting (2/6)</a:t>
            </a:r>
            <a:endParaRPr sz="2200">
              <a:solidFill>
                <a:srgbClr val="FC389A"/>
              </a:solidFill>
              <a:latin typeface="Roboto Serif"/>
              <a:ea typeface="Roboto Serif"/>
              <a:cs typeface="Roboto Serif"/>
              <a:sym typeface="Roboto Serif"/>
            </a:endParaRPr>
          </a:p>
        </p:txBody>
      </p:sp>
      <p:sp>
        <p:nvSpPr>
          <p:cNvPr id="118" name="Google Shape;118;g3ba05b141ef_0_7"/>
          <p:cNvSpPr txBox="1"/>
          <p:nvPr/>
        </p:nvSpPr>
        <p:spPr>
          <a:xfrm>
            <a:off x="510150" y="764886"/>
            <a:ext cx="8123700" cy="38328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150000"/>
              </a:lnSpc>
              <a:spcBef>
                <a:spcPts val="0"/>
              </a:spcBef>
              <a:spcAft>
                <a:spcPts val="0"/>
              </a:spcAft>
              <a:buClr>
                <a:schemeClr val="dk1"/>
              </a:buClr>
              <a:buSzPts val="1500"/>
              <a:buFont typeface="Arial"/>
              <a:buChar char="●"/>
            </a:pPr>
            <a:r>
              <a:rPr b="1" i="0" lang="en-GB" sz="1400" u="sng" cap="none" strike="noStrike">
                <a:solidFill>
                  <a:schemeClr val="dk1"/>
                </a:solidFill>
                <a:highlight>
                  <a:srgbClr val="FFFFFF"/>
                </a:highlight>
                <a:latin typeface="Arial"/>
                <a:ea typeface="Arial"/>
                <a:cs typeface="Arial"/>
                <a:sym typeface="Arial"/>
                <a:hlinkClick r:id="rId3">
                  <a:extLst>
                    <a:ext uri="{A12FA001-AC4F-418D-AE19-62706E023703}">
                      <ahyp:hlinkClr val="tx"/>
                    </a:ext>
                  </a:extLst>
                </a:hlinkClick>
              </a:rPr>
              <a:t>‘A Decade of Creative Europe’ </a:t>
            </a:r>
            <a:r>
              <a:rPr b="1" i="0" lang="en-GB" sz="1400" u="none" cap="none" strike="noStrike">
                <a:solidFill>
                  <a:schemeClr val="dk1"/>
                </a:solidFill>
                <a:highlight>
                  <a:srgbClr val="FFFFFF"/>
                </a:highlight>
                <a:latin typeface="Arial"/>
                <a:ea typeface="Arial"/>
                <a:cs typeface="Arial"/>
                <a:sym typeface="Arial"/>
              </a:rPr>
              <a:t>and </a:t>
            </a:r>
            <a:r>
              <a:rPr b="1" i="0" lang="en-GB" sz="1400" u="sng" cap="none" strike="noStrike">
                <a:solidFill>
                  <a:schemeClr val="dk1"/>
                </a:solidFill>
                <a:highlight>
                  <a:srgbClr val="FFFFFF"/>
                </a:highlight>
                <a:latin typeface="Arial"/>
                <a:ea typeface="Arial"/>
                <a:cs typeface="Arial"/>
                <a:sym typeface="Arial"/>
                <a:hlinkClick r:id="rId4">
                  <a:extLst>
                    <a:ext uri="{A12FA001-AC4F-418D-AE19-62706E023703}">
                      <ahyp:hlinkClr val="tx"/>
                    </a:ext>
                  </a:extLst>
                </a:hlinkClick>
              </a:rPr>
              <a:t>Evaluation Report</a:t>
            </a:r>
            <a:r>
              <a:rPr b="1" i="0" lang="en-GB" sz="1400" u="none" cap="none" strike="noStrike">
                <a:solidFill>
                  <a:schemeClr val="dk1"/>
                </a:solidFill>
                <a:highlight>
                  <a:srgbClr val="FFFFFF"/>
                </a:highlight>
                <a:latin typeface="Arial"/>
                <a:ea typeface="Arial"/>
                <a:cs typeface="Arial"/>
                <a:sym typeface="Arial"/>
              </a:rPr>
              <a:t> (December 2025)</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Creative Europe (2014-2020): final report</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Creative Europe (2021-2027): interim report</a:t>
            </a:r>
            <a:endParaRPr b="0" i="0" sz="1400" u="none" cap="none" strike="noStrike">
              <a:solidFill>
                <a:schemeClr val="dk1"/>
              </a:solidFill>
              <a:latin typeface="Arial"/>
              <a:ea typeface="Arial"/>
              <a:cs typeface="Arial"/>
              <a:sym typeface="Arial"/>
            </a:endParaRPr>
          </a:p>
          <a:p>
            <a:pPr indent="0" lvl="0" marL="914400" marR="355600" rtl="0" algn="l">
              <a:lnSpc>
                <a:spcPct val="150000"/>
              </a:lnSpc>
              <a:spcBef>
                <a:spcPts val="0"/>
              </a:spcBef>
              <a:spcAft>
                <a:spcPts val="0"/>
              </a:spcAft>
              <a:buNone/>
            </a:pPr>
            <a:r>
              <a:t/>
            </a:r>
            <a:endParaRPr>
              <a:solidFill>
                <a:schemeClr val="dk1"/>
              </a:solidFill>
            </a:endParaRPr>
          </a:p>
          <a:p>
            <a:pPr indent="-323850" lvl="0" marL="457200" marR="355600" rtl="0" algn="l">
              <a:lnSpc>
                <a:spcPct val="15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Preliminary takeaways during </a:t>
            </a:r>
            <a:r>
              <a:rPr b="1" i="0" lang="en-GB" sz="1400" u="sng" cap="none" strike="noStrike">
                <a:solidFill>
                  <a:schemeClr val="dk1"/>
                </a:solidFill>
                <a:highlight>
                  <a:srgbClr val="FFFFFF"/>
                </a:highlight>
                <a:latin typeface="Arial"/>
                <a:ea typeface="Arial"/>
                <a:cs typeface="Arial"/>
                <a:sym typeface="Arial"/>
                <a:hlinkClick r:id="rId5">
                  <a:extLst>
                    <a:ext uri="{A12FA001-AC4F-418D-AE19-62706E023703}">
                      <ahyp:hlinkClr val="tx"/>
                    </a:ext>
                  </a:extLst>
                </a:hlinkClick>
              </a:rPr>
              <a:t>CULT Committee hearing</a:t>
            </a:r>
            <a:r>
              <a:rPr b="1" i="0" lang="en-GB" sz="1400" u="none" cap="none" strike="noStrike">
                <a:solidFill>
                  <a:schemeClr val="dk1"/>
                </a:solidFill>
                <a:highlight>
                  <a:srgbClr val="FFFFFF"/>
                </a:highlight>
                <a:latin typeface="Arial"/>
                <a:ea typeface="Arial"/>
                <a:cs typeface="Arial"/>
                <a:sym typeface="Arial"/>
              </a:rPr>
              <a:t> (September 2025)</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Success of Creative Europe.</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Oversubscribed and under-funded</a:t>
            </a:r>
            <a:endParaRPr/>
          </a:p>
          <a:p>
            <a:pPr indent="0" lvl="0" marL="914400" marR="355600" rtl="0" algn="l">
              <a:lnSpc>
                <a:spcPct val="150000"/>
              </a:lnSpc>
              <a:spcBef>
                <a:spcPts val="0"/>
              </a:spcBef>
              <a:spcAft>
                <a:spcPts val="0"/>
              </a:spcAft>
              <a:buNone/>
            </a:pPr>
            <a:r>
              <a:t/>
            </a:r>
            <a:endParaRPr/>
          </a:p>
          <a:p>
            <a:pPr indent="-323850" lvl="0" marL="457200" marR="355600" rtl="0" algn="l">
              <a:lnSpc>
                <a:spcPct val="15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Why are the reports useful?</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highlight>
                  <a:srgbClr val="FFFFFF"/>
                </a:highlight>
                <a:latin typeface="Arial"/>
                <a:ea typeface="Arial"/>
                <a:cs typeface="Arial"/>
                <a:sym typeface="Arial"/>
              </a:rPr>
              <a:t>Official data (internal, stakeholders, beneficiaries)</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highlight>
                  <a:srgbClr val="FFFFFF"/>
                </a:highlight>
                <a:latin typeface="Arial"/>
                <a:ea typeface="Arial"/>
                <a:cs typeface="Arial"/>
                <a:sym typeface="Arial"/>
              </a:rPr>
              <a:t>Findings support APT campaign priorities re: AgoraEU</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ba05b141ef_0_12"/>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Creative Europe Reporting (3/6)</a:t>
            </a:r>
            <a:endParaRPr sz="2200">
              <a:solidFill>
                <a:srgbClr val="FC389A"/>
              </a:solidFill>
              <a:latin typeface="Roboto Serif"/>
              <a:ea typeface="Roboto Serif"/>
              <a:cs typeface="Roboto Serif"/>
              <a:sym typeface="Roboto Serif"/>
            </a:endParaRPr>
          </a:p>
        </p:txBody>
      </p:sp>
      <p:sp>
        <p:nvSpPr>
          <p:cNvPr id="124" name="Google Shape;124;g3ba05b141ef_0_12"/>
          <p:cNvSpPr txBox="1"/>
          <p:nvPr/>
        </p:nvSpPr>
        <p:spPr>
          <a:xfrm>
            <a:off x="435006" y="952347"/>
            <a:ext cx="8371500" cy="37659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200000"/>
              </a:lnSpc>
              <a:spcBef>
                <a:spcPts val="0"/>
              </a:spcBef>
              <a:spcAft>
                <a:spcPts val="0"/>
              </a:spcAft>
              <a:buClr>
                <a:schemeClr val="dk1"/>
              </a:buClr>
              <a:buSzPts val="1500"/>
              <a:buFont typeface="Arial"/>
              <a:buChar char="●"/>
            </a:pPr>
            <a:r>
              <a:rPr b="1" i="0" lang="en-GB" sz="1400" u="sng" cap="none" strike="noStrike">
                <a:solidFill>
                  <a:schemeClr val="dk1"/>
                </a:solidFill>
                <a:highlight>
                  <a:srgbClr val="FFFFFF"/>
                </a:highlight>
                <a:latin typeface="Arial"/>
                <a:ea typeface="Arial"/>
                <a:cs typeface="Arial"/>
                <a:sym typeface="Arial"/>
                <a:hlinkClick r:id="rId3">
                  <a:extLst>
                    <a:ext uri="{A12FA001-AC4F-418D-AE19-62706E023703}">
                      <ahyp:hlinkClr val="tx"/>
                    </a:ext>
                  </a:extLst>
                </a:hlinkClick>
              </a:rPr>
              <a:t>‘A Decade of Creative Europe’</a:t>
            </a:r>
            <a:r>
              <a:rPr b="1" i="0" lang="en-GB" sz="1400" u="none" cap="none" strike="noStrike">
                <a:solidFill>
                  <a:schemeClr val="dk1"/>
                </a:solidFill>
                <a:highlight>
                  <a:srgbClr val="FFFFFF"/>
                </a:highlight>
                <a:latin typeface="Arial"/>
                <a:ea typeface="Arial"/>
                <a:cs typeface="Arial"/>
                <a:sym typeface="Arial"/>
              </a:rPr>
              <a:t> (Creative Strand focused)</a:t>
            </a:r>
            <a:endParaRPr/>
          </a:p>
          <a:p>
            <a:pPr indent="-317500" lvl="1" marL="914400" marR="0" rtl="0" algn="l">
              <a:lnSpc>
                <a:spcPct val="150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a:t>
            </a:r>
            <a:r>
              <a:rPr b="1" i="1" lang="en-GB" sz="1400" u="none" cap="none" strike="noStrike">
                <a:solidFill>
                  <a:schemeClr val="dk1"/>
                </a:solidFill>
                <a:latin typeface="Arial"/>
                <a:ea typeface="Arial"/>
                <a:cs typeface="Arial"/>
                <a:sym typeface="Arial"/>
              </a:rPr>
              <a:t>some sectors are not sufficiently represented </a:t>
            </a:r>
            <a:r>
              <a:rPr b="0" i="1" lang="en-GB" sz="1400" u="none" cap="none" strike="noStrike">
                <a:solidFill>
                  <a:schemeClr val="dk1"/>
                </a:solidFill>
                <a:latin typeface="Arial"/>
                <a:ea typeface="Arial"/>
                <a:cs typeface="Arial"/>
                <a:sym typeface="Arial"/>
              </a:rPr>
              <a:t>[…] such as fashion and design.” p4</a:t>
            </a:r>
            <a:endParaRPr/>
          </a:p>
          <a:p>
            <a:pPr indent="-317500" lvl="1" marL="914400" marR="0" rtl="0" algn="l">
              <a:lnSpc>
                <a:spcPct val="150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“efforts are still needed to </a:t>
            </a:r>
            <a:r>
              <a:rPr b="1" i="1" lang="en-GB" sz="1400" u="none" cap="none" strike="noStrike">
                <a:solidFill>
                  <a:schemeClr val="dk1"/>
                </a:solidFill>
                <a:latin typeface="Arial"/>
                <a:ea typeface="Arial"/>
                <a:cs typeface="Arial"/>
                <a:sym typeface="Arial"/>
              </a:rPr>
              <a:t>reach out to countries that are not sufficiently engaged</a:t>
            </a:r>
            <a:r>
              <a:rPr b="0" i="1" lang="en-GB" sz="1400" u="none" cap="none" strike="noStrike">
                <a:solidFill>
                  <a:schemeClr val="dk1"/>
                </a:solidFill>
                <a:latin typeface="Arial"/>
                <a:ea typeface="Arial"/>
                <a:cs typeface="Arial"/>
                <a:sym typeface="Arial"/>
              </a:rPr>
              <a:t>" p4</a:t>
            </a:r>
            <a:endParaRPr/>
          </a:p>
          <a:p>
            <a:pPr indent="-317500" lvl="1" marL="914400" marR="0" rtl="0" algn="l">
              <a:lnSpc>
                <a:spcPct val="150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a:t>
            </a:r>
            <a:r>
              <a:rPr b="1" i="1" lang="en-GB" sz="1400" u="none" cap="none" strike="noStrike">
                <a:solidFill>
                  <a:schemeClr val="dk1"/>
                </a:solidFill>
                <a:latin typeface="Arial"/>
                <a:ea typeface="Arial"/>
                <a:cs typeface="Arial"/>
                <a:sym typeface="Arial"/>
              </a:rPr>
              <a:t>demand for funding [is] up to four times greater than the current available budget </a:t>
            </a:r>
            <a:r>
              <a:rPr b="0" i="1" lang="en-GB" sz="1400" u="none" cap="none" strike="noStrike">
                <a:solidFill>
                  <a:schemeClr val="dk1"/>
                </a:solidFill>
                <a:latin typeface="Arial"/>
                <a:ea typeface="Arial"/>
                <a:cs typeface="Arial"/>
                <a:sym typeface="Arial"/>
              </a:rPr>
              <a:t>for the Cooperation projects action, shows the high demand from the CCS for the strand.” p6</a:t>
            </a:r>
            <a:endParaRPr/>
          </a:p>
          <a:p>
            <a:pPr indent="-317500" lvl="1" marL="914400" marR="0" rtl="0" algn="l">
              <a:lnSpc>
                <a:spcPct val="150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”There is </a:t>
            </a:r>
            <a:r>
              <a:rPr b="1" i="1" lang="en-GB" sz="1400" u="none" cap="none" strike="noStrike">
                <a:solidFill>
                  <a:schemeClr val="dk1"/>
                </a:solidFill>
                <a:latin typeface="Arial"/>
                <a:ea typeface="Arial"/>
                <a:cs typeface="Arial"/>
                <a:sym typeface="Arial"/>
              </a:rPr>
              <a:t>a persistent gap between demand and available funding</a:t>
            </a:r>
            <a:r>
              <a:rPr b="0" i="1" lang="en-GB" sz="1400" u="none" cap="none" strike="noStrike">
                <a:solidFill>
                  <a:schemeClr val="dk1"/>
                </a:solidFill>
                <a:latin typeface="Arial"/>
                <a:ea typeface="Arial"/>
                <a:cs typeface="Arial"/>
                <a:sym typeface="Arial"/>
              </a:rPr>
              <a:t>. Adjustments have been made [...] capping the number of projects the same organisation can be a part of…” p4</a:t>
            </a:r>
            <a:endParaRPr/>
          </a:p>
          <a:p>
            <a:pPr indent="-317500" lvl="1" marL="914400" marR="0" rtl="0" algn="l">
              <a:lnSpc>
                <a:spcPct val="150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“sectorial approach addressed specific challenges of certain sectors, while the horizontal approach offered agility and leeway […] </a:t>
            </a:r>
            <a:r>
              <a:rPr b="1" i="1" lang="en-GB" sz="1400" u="none" cap="none" strike="noStrike">
                <a:solidFill>
                  <a:schemeClr val="dk1"/>
                </a:solidFill>
                <a:latin typeface="Arial"/>
                <a:ea typeface="Arial"/>
                <a:cs typeface="Arial"/>
                <a:sym typeface="Arial"/>
              </a:rPr>
              <a:t>It is important to keep a combination of both</a:t>
            </a:r>
            <a:r>
              <a:rPr b="0" i="1" lang="en-GB" sz="1400" u="none" cap="none" strike="noStrike">
                <a:solidFill>
                  <a:schemeClr val="dk1"/>
                </a:solidFill>
                <a:latin typeface="Arial"/>
                <a:ea typeface="Arial"/>
                <a:cs typeface="Arial"/>
                <a:sym typeface="Arial"/>
              </a:rPr>
              <a:t>” p6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ba05b141ef_0_17"/>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Creative Europe Reporting (4/6)</a:t>
            </a:r>
            <a:endParaRPr sz="2200">
              <a:solidFill>
                <a:srgbClr val="FC389A"/>
              </a:solidFill>
              <a:latin typeface="Roboto Serif"/>
              <a:ea typeface="Roboto Serif"/>
              <a:cs typeface="Roboto Serif"/>
              <a:sym typeface="Roboto Serif"/>
            </a:endParaRPr>
          </a:p>
        </p:txBody>
      </p:sp>
      <p:sp>
        <p:nvSpPr>
          <p:cNvPr id="130" name="Google Shape;130;g3ba05b141ef_0_17"/>
          <p:cNvSpPr txBox="1"/>
          <p:nvPr/>
        </p:nvSpPr>
        <p:spPr>
          <a:xfrm>
            <a:off x="497150" y="838506"/>
            <a:ext cx="8135700" cy="34527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200000"/>
              </a:lnSpc>
              <a:spcBef>
                <a:spcPts val="0"/>
              </a:spcBef>
              <a:spcAft>
                <a:spcPts val="0"/>
              </a:spcAft>
              <a:buClr>
                <a:schemeClr val="dk1"/>
              </a:buClr>
              <a:buSzPts val="1500"/>
              <a:buFont typeface="Arial"/>
              <a:buChar char="●"/>
            </a:pPr>
            <a:r>
              <a:rPr b="1" i="0" lang="en-GB" sz="1400" u="sng" cap="none" strike="noStrike">
                <a:solidFill>
                  <a:schemeClr val="dk1"/>
                </a:solidFill>
                <a:highlight>
                  <a:srgbClr val="FFFFFF"/>
                </a:highlight>
                <a:latin typeface="Arial"/>
                <a:ea typeface="Arial"/>
                <a:cs typeface="Arial"/>
                <a:sym typeface="Arial"/>
                <a:hlinkClick r:id="rId3">
                  <a:extLst>
                    <a:ext uri="{A12FA001-AC4F-418D-AE19-62706E023703}">
                      <ahyp:hlinkClr val="tx"/>
                    </a:ext>
                  </a:extLst>
                </a:hlinkClick>
              </a:rPr>
              <a:t>Evaluation Report</a:t>
            </a:r>
            <a:r>
              <a:rPr b="1" i="0" lang="en-GB" sz="1400" u="none" cap="none" strike="noStrike">
                <a:solidFill>
                  <a:schemeClr val="dk1"/>
                </a:solidFill>
                <a:highlight>
                  <a:srgbClr val="FFFFFF"/>
                </a:highlight>
                <a:latin typeface="Arial"/>
                <a:ea typeface="Arial"/>
                <a:cs typeface="Arial"/>
                <a:sym typeface="Arial"/>
              </a:rPr>
              <a:t> (Culture Strand focused)</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rgbClr val="000000"/>
                </a:solidFill>
                <a:highlight>
                  <a:srgbClr val="FFFFFF"/>
                </a:highlight>
                <a:latin typeface="Arial"/>
                <a:ea typeface="Arial"/>
                <a:cs typeface="Arial"/>
                <a:sym typeface="Arial"/>
              </a:rPr>
              <a:t>“The evaluation of the Programme shows that the strand is effective, efficient, relevant with strong EU added value, while entailing low administrative costs.” p88</a:t>
            </a:r>
            <a:endParaRPr b="0" i="1" sz="1400" u="none" cap="none" strike="noStrike">
              <a:solidFill>
                <a:schemeClr val="dk1"/>
              </a:solidFill>
              <a:highlight>
                <a:srgbClr val="FFFFFF"/>
              </a:highlight>
              <a:latin typeface="Arial"/>
              <a:ea typeface="Arial"/>
              <a:cs typeface="Arial"/>
              <a:sym typeface="Arial"/>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highlight>
                  <a:srgbClr val="FFFFFF"/>
                </a:highlight>
                <a:latin typeface="Arial"/>
                <a:ea typeface="Arial"/>
                <a:cs typeface="Arial"/>
                <a:sym typeface="Arial"/>
              </a:rPr>
              <a:t>“</a:t>
            </a:r>
            <a:r>
              <a:rPr b="1" i="1" lang="en-GB" sz="1400" u="none" cap="none" strike="noStrike">
                <a:solidFill>
                  <a:schemeClr val="dk1"/>
                </a:solidFill>
                <a:highlight>
                  <a:srgbClr val="FFFFFF"/>
                </a:highlight>
                <a:latin typeface="Arial"/>
                <a:ea typeface="Arial"/>
                <a:cs typeface="Arial"/>
                <a:sym typeface="Arial"/>
              </a:rPr>
              <a:t>Budget limitations affect the effectiveness in meeting the objectives set</a:t>
            </a:r>
            <a:r>
              <a:rPr b="0" i="1" lang="en-GB" sz="1400" u="none" cap="none" strike="noStrike">
                <a:solidFill>
                  <a:schemeClr val="dk1"/>
                </a:solidFill>
                <a:highlight>
                  <a:srgbClr val="FFFFFF"/>
                </a:highlight>
                <a:latin typeface="Arial"/>
                <a:ea typeface="Arial"/>
                <a:cs typeface="Arial"/>
                <a:sym typeface="Arial"/>
              </a:rPr>
              <a:t>.” p79</a:t>
            </a:r>
            <a:endParaRPr b="0" i="1" sz="1400" u="none" cap="none" strike="noStrike">
              <a:solidFill>
                <a:schemeClr val="dk1"/>
              </a:solidFill>
              <a:highlight>
                <a:srgbClr val="FFFFFF"/>
              </a:highlight>
              <a:latin typeface="Arial"/>
              <a:ea typeface="Arial"/>
              <a:cs typeface="Arial"/>
              <a:sym typeface="Arial"/>
            </a:endParaRPr>
          </a:p>
          <a:p>
            <a:pPr indent="-317500" lvl="1" marL="914400" rtl="0" algn="l">
              <a:lnSpc>
                <a:spcPct val="115000"/>
              </a:lnSpc>
              <a:spcBef>
                <a:spcPts val="1000"/>
              </a:spcBef>
              <a:spcAft>
                <a:spcPts val="0"/>
              </a:spcAft>
              <a:buClr>
                <a:schemeClr val="dk1"/>
              </a:buClr>
              <a:buSzPts val="1400"/>
              <a:buChar char="●"/>
            </a:pPr>
            <a:r>
              <a:rPr i="1" lang="en-GB" sz="1300">
                <a:solidFill>
                  <a:schemeClr val="dk1"/>
                </a:solidFill>
              </a:rPr>
              <a:t>”many interviewed </a:t>
            </a:r>
            <a:r>
              <a:rPr b="1" i="1" lang="en-GB" sz="1300">
                <a:solidFill>
                  <a:schemeClr val="dk1"/>
                </a:solidFill>
              </a:rPr>
              <a:t>stakeholders recommended that future budgets account for inflation </a:t>
            </a:r>
            <a:r>
              <a:rPr i="1" lang="en-GB" sz="1300">
                <a:solidFill>
                  <a:schemeClr val="dk1"/>
                </a:solidFill>
              </a:rPr>
              <a:t>and consider revising the allocation across different Programme strands” p196</a:t>
            </a:r>
            <a:endParaRPr i="1">
              <a:solidFill>
                <a:schemeClr val="dk1"/>
              </a:solidFill>
              <a:highlight>
                <a:srgbClr val="FFFFFF"/>
              </a:highlight>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 [COOP] represents the cornerstone of the strand, covering 60% of its budget. Currently, </a:t>
            </a:r>
            <a:r>
              <a:rPr b="1" i="1" lang="en-GB" sz="1400" u="none" cap="none" strike="noStrike">
                <a:solidFill>
                  <a:schemeClr val="dk1"/>
                </a:solidFill>
                <a:latin typeface="Arial"/>
                <a:ea typeface="Arial"/>
                <a:cs typeface="Arial"/>
                <a:sym typeface="Arial"/>
              </a:rPr>
              <a:t>many high-quality proposals do not get funding due to oversubscription</a:t>
            </a:r>
            <a:r>
              <a:rPr b="0" i="1" lang="en-GB" sz="1400" u="none" cap="none" strike="noStrike">
                <a:solidFill>
                  <a:schemeClr val="dk1"/>
                </a:solidFill>
                <a:latin typeface="Arial"/>
                <a:ea typeface="Arial"/>
                <a:cs typeface="Arial"/>
                <a:sym typeface="Arial"/>
              </a:rPr>
              <a:t>” p89</a:t>
            </a:r>
            <a:endParaRPr b="0" i="1" sz="1400" u="none" cap="none" strike="noStrike">
              <a:solidFill>
                <a:schemeClr val="dk1"/>
              </a:solidFill>
              <a:latin typeface="Arial"/>
              <a:ea typeface="Arial"/>
              <a:cs typeface="Arial"/>
              <a:sym typeface="Arial"/>
            </a:endParaRPr>
          </a:p>
          <a:p>
            <a:pPr indent="-317500" lvl="1" marL="914400" rtl="0" algn="l">
              <a:lnSpc>
                <a:spcPct val="115000"/>
              </a:lnSpc>
              <a:spcBef>
                <a:spcPts val="1000"/>
              </a:spcBef>
              <a:spcAft>
                <a:spcPts val="0"/>
              </a:spcAft>
              <a:buClr>
                <a:schemeClr val="dk1"/>
              </a:buClr>
              <a:buSzPts val="1400"/>
              <a:buChar char="●"/>
            </a:pPr>
            <a:r>
              <a:rPr i="1" lang="en-GB" sz="1300">
                <a:solidFill>
                  <a:schemeClr val="dk1"/>
                </a:solidFill>
              </a:rPr>
              <a:t>“low success rates under the Culture Sub-programme/strand, which can disproportionately impact smaller organisations and first-time applicants.” p191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ba05b141ef_0_22"/>
          <p:cNvSpPr txBox="1"/>
          <p:nvPr/>
        </p:nvSpPr>
        <p:spPr>
          <a:xfrm>
            <a:off x="509150" y="4133475"/>
            <a:ext cx="8123700" cy="415500"/>
          </a:xfrm>
          <a:prstGeom prst="rect">
            <a:avLst/>
          </a:prstGeom>
          <a:noFill/>
          <a:ln>
            <a:noFill/>
          </a:ln>
        </p:spPr>
        <p:txBody>
          <a:bodyPr anchorCtr="0" anchor="t" bIns="91425" lIns="91425" spcFirstLastPara="1" rIns="91425" wrap="square" tIns="91425">
            <a:spAutoFit/>
          </a:bodyPr>
          <a:lstStyle/>
          <a:p>
            <a:pPr indent="-285750" lvl="0" marL="419100" marR="355600" rtl="0" algn="l">
              <a:lnSpc>
                <a:spcPct val="115000"/>
              </a:lnSpc>
              <a:spcBef>
                <a:spcPts val="0"/>
              </a:spcBef>
              <a:spcAft>
                <a:spcPts val="0"/>
              </a:spcAft>
              <a:buClr>
                <a:schemeClr val="dk1"/>
              </a:buClr>
              <a:buSzPts val="1500"/>
              <a:buFont typeface="Arial"/>
              <a:buChar char="•"/>
            </a:pPr>
            <a:r>
              <a:rPr b="1" i="0" lang="en-GB" sz="1300" u="none" cap="none" strike="noStrike">
                <a:solidFill>
                  <a:schemeClr val="dk1"/>
                </a:solidFill>
                <a:highlight>
                  <a:srgbClr val="FFFFFF"/>
                </a:highlight>
                <a:latin typeface="Arial"/>
                <a:ea typeface="Arial"/>
                <a:cs typeface="Arial"/>
                <a:sym typeface="Arial"/>
              </a:rPr>
              <a:t>68% of beneficiaries consider CE’s administrative burden “</a:t>
            </a:r>
            <a:r>
              <a:rPr b="1" i="1" lang="en-GB" sz="1300" u="none" cap="none" strike="noStrike">
                <a:solidFill>
                  <a:schemeClr val="dk1"/>
                </a:solidFill>
                <a:highlight>
                  <a:srgbClr val="FFFFFF"/>
                </a:highlight>
                <a:latin typeface="Arial"/>
                <a:ea typeface="Arial"/>
                <a:cs typeface="Arial"/>
                <a:sym typeface="Arial"/>
              </a:rPr>
              <a:t>high</a:t>
            </a:r>
            <a:r>
              <a:rPr b="1" i="0" lang="en-GB" sz="1300" u="none" cap="none" strike="noStrike">
                <a:solidFill>
                  <a:schemeClr val="dk1"/>
                </a:solidFill>
                <a:highlight>
                  <a:srgbClr val="FFFFFF"/>
                </a:highlight>
                <a:latin typeface="Arial"/>
                <a:ea typeface="Arial"/>
                <a:cs typeface="Arial"/>
                <a:sym typeface="Arial"/>
              </a:rPr>
              <a:t>” </a:t>
            </a:r>
            <a:r>
              <a:rPr b="0" i="0" lang="en-GB" sz="1300" u="none" cap="none" strike="noStrike">
                <a:solidFill>
                  <a:schemeClr val="dk1"/>
                </a:solidFill>
                <a:highlight>
                  <a:srgbClr val="FFFFFF"/>
                </a:highlight>
                <a:latin typeface="Arial"/>
                <a:ea typeface="Arial"/>
                <a:cs typeface="Arial"/>
                <a:sym typeface="Arial"/>
              </a:rPr>
              <a:t>or “</a:t>
            </a:r>
            <a:r>
              <a:rPr b="0" i="1" lang="en-GB" sz="1300" u="none" cap="none" strike="noStrike">
                <a:solidFill>
                  <a:schemeClr val="dk1"/>
                </a:solidFill>
                <a:highlight>
                  <a:srgbClr val="FFFFFF"/>
                </a:highlight>
                <a:latin typeface="Arial"/>
                <a:ea typeface="Arial"/>
                <a:cs typeface="Arial"/>
                <a:sym typeface="Arial"/>
              </a:rPr>
              <a:t>very high</a:t>
            </a:r>
            <a:r>
              <a:rPr b="0" i="0" lang="en-GB" sz="1300" u="none" cap="none" strike="noStrike">
                <a:solidFill>
                  <a:schemeClr val="dk1"/>
                </a:solidFill>
                <a:highlight>
                  <a:srgbClr val="FFFFFF"/>
                </a:highlight>
                <a:latin typeface="Arial"/>
                <a:ea typeface="Arial"/>
                <a:cs typeface="Arial"/>
                <a:sym typeface="Arial"/>
              </a:rPr>
              <a:t>.” p197</a:t>
            </a:r>
            <a:endParaRPr b="0" i="0" sz="1300" u="none" cap="none" strike="noStrike">
              <a:solidFill>
                <a:schemeClr val="dk1"/>
              </a:solidFill>
              <a:highlight>
                <a:srgbClr val="FFFFFF"/>
              </a:highlight>
              <a:latin typeface="Arial"/>
              <a:ea typeface="Arial"/>
              <a:cs typeface="Arial"/>
              <a:sym typeface="Arial"/>
            </a:endParaRPr>
          </a:p>
        </p:txBody>
      </p:sp>
      <p:pic>
        <p:nvPicPr>
          <p:cNvPr descr="A graph with blue squares&#10;&#10;AI-generated content may be incorrect." id="136" name="Google Shape;136;g3ba05b141ef_0_22"/>
          <p:cNvPicPr preferRelativeResize="0"/>
          <p:nvPr/>
        </p:nvPicPr>
        <p:blipFill rotWithShape="1">
          <a:blip r:embed="rId3">
            <a:alphaModFix/>
          </a:blip>
          <a:srcRect b="0" l="0" r="0" t="0"/>
          <a:stretch/>
        </p:blipFill>
        <p:spPr>
          <a:xfrm>
            <a:off x="762240" y="1010025"/>
            <a:ext cx="7415406" cy="2985149"/>
          </a:xfrm>
          <a:prstGeom prst="rect">
            <a:avLst/>
          </a:prstGeom>
          <a:noFill/>
          <a:ln>
            <a:noFill/>
          </a:ln>
        </p:spPr>
      </p:pic>
      <p:sp>
        <p:nvSpPr>
          <p:cNvPr id="137" name="Google Shape;137;g3ba05b141ef_0_22"/>
          <p:cNvSpPr txBox="1"/>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3000"/>
              <a:buFont typeface="Arial Black"/>
              <a:buNone/>
            </a:pPr>
            <a:r>
              <a:rPr b="1" i="0" lang="en-GB" sz="2000" u="none" cap="none" strike="noStrike">
                <a:solidFill>
                  <a:srgbClr val="FC389A"/>
                </a:solidFill>
                <a:latin typeface="Roboto Serif"/>
                <a:ea typeface="Roboto Serif"/>
                <a:cs typeface="Roboto Serif"/>
                <a:sym typeface="Roboto Serif"/>
              </a:rPr>
              <a:t>Creative Europe Reporting (5/6)</a:t>
            </a:r>
            <a:endParaRPr b="1" i="0" sz="2200" u="none" cap="none" strike="noStrike">
              <a:solidFill>
                <a:srgbClr val="FC389A"/>
              </a:solidFill>
              <a:latin typeface="Roboto Serif"/>
              <a:ea typeface="Roboto Serif"/>
              <a:cs typeface="Roboto Serif"/>
              <a:sym typeface="Roboto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ba05b141ef_0_28"/>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Creative Europe Reporting (6/6)</a:t>
            </a:r>
            <a:endParaRPr sz="2200">
              <a:solidFill>
                <a:srgbClr val="FC389A"/>
              </a:solidFill>
              <a:latin typeface="Roboto Serif"/>
              <a:ea typeface="Roboto Serif"/>
              <a:cs typeface="Roboto Serif"/>
              <a:sym typeface="Roboto Serif"/>
            </a:endParaRPr>
          </a:p>
        </p:txBody>
      </p:sp>
      <p:sp>
        <p:nvSpPr>
          <p:cNvPr id="143" name="Google Shape;143;g3ba05b141ef_0_28"/>
          <p:cNvSpPr txBox="1"/>
          <p:nvPr/>
        </p:nvSpPr>
        <p:spPr>
          <a:xfrm>
            <a:off x="466078" y="815378"/>
            <a:ext cx="8211900" cy="46110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200000"/>
              </a:lnSpc>
              <a:spcBef>
                <a:spcPts val="0"/>
              </a:spcBef>
              <a:spcAft>
                <a:spcPts val="0"/>
              </a:spcAft>
              <a:buClr>
                <a:schemeClr val="dk1"/>
              </a:buClr>
              <a:buSzPts val="1500"/>
              <a:buFont typeface="Arial"/>
              <a:buChar char="●"/>
            </a:pPr>
            <a:r>
              <a:rPr b="1" i="0" lang="en-GB" sz="1400" u="sng" cap="none" strike="noStrike">
                <a:solidFill>
                  <a:schemeClr val="dk1"/>
                </a:solidFill>
                <a:highlight>
                  <a:srgbClr val="FFFFFF"/>
                </a:highlight>
                <a:latin typeface="Arial"/>
                <a:ea typeface="Arial"/>
                <a:cs typeface="Arial"/>
                <a:sym typeface="Arial"/>
                <a:hlinkClick r:id="rId3">
                  <a:extLst>
                    <a:ext uri="{A12FA001-AC4F-418D-AE19-62706E023703}">
                      <ahyp:hlinkClr val="tx"/>
                    </a:ext>
                  </a:extLst>
                </a:hlinkClick>
              </a:rPr>
              <a:t>Evaluation Report</a:t>
            </a:r>
            <a:r>
              <a:rPr b="1" i="0" lang="en-GB" sz="1400" u="none" cap="none" strike="noStrike">
                <a:solidFill>
                  <a:schemeClr val="dk1"/>
                </a:solidFill>
                <a:highlight>
                  <a:srgbClr val="FFFFFF"/>
                </a:highlight>
                <a:latin typeface="Arial"/>
                <a:ea typeface="Arial"/>
                <a:cs typeface="Arial"/>
                <a:sym typeface="Arial"/>
              </a:rPr>
              <a:t> (Culture Strand focused)</a:t>
            </a:r>
            <a:endParaRPr/>
          </a:p>
          <a:p>
            <a:pPr indent="-317500" lvl="1" marL="914400" rtl="0" algn="l">
              <a:lnSpc>
                <a:spcPct val="115000"/>
              </a:lnSpc>
              <a:spcBef>
                <a:spcPts val="1000"/>
              </a:spcBef>
              <a:spcAft>
                <a:spcPts val="0"/>
              </a:spcAft>
              <a:buClr>
                <a:schemeClr val="dk1"/>
              </a:buClr>
              <a:buSzPts val="1400"/>
              <a:buChar char="●"/>
            </a:pPr>
            <a:r>
              <a:rPr i="1" lang="en-GB" sz="1350">
                <a:solidFill>
                  <a:schemeClr val="dk1"/>
                </a:solidFill>
              </a:rPr>
              <a:t>(CE 2014-2020) “a total of 8,688 full-time equivalents (FTEs) were reported to have been created… nearly 11,000 employees were reported to have been trained or upskilled” p179</a:t>
            </a:r>
            <a:endParaRPr i="1" sz="1300">
              <a:solidFill>
                <a:schemeClr val="dk1"/>
              </a:solidFill>
            </a:endParaRPr>
          </a:p>
          <a:p>
            <a:pPr indent="-317500" lvl="1" marL="914400" rtl="0" algn="l">
              <a:lnSpc>
                <a:spcPct val="115000"/>
              </a:lnSpc>
              <a:spcBef>
                <a:spcPts val="1000"/>
              </a:spcBef>
              <a:spcAft>
                <a:spcPts val="0"/>
              </a:spcAft>
              <a:buClr>
                <a:schemeClr val="dk1"/>
              </a:buClr>
              <a:buSzPts val="1400"/>
              <a:buChar char="●"/>
            </a:pPr>
            <a:r>
              <a:rPr i="1" lang="en-GB" sz="1300">
                <a:solidFill>
                  <a:schemeClr val="dk1"/>
                </a:solidFill>
              </a:rPr>
              <a:t>“</a:t>
            </a:r>
            <a:r>
              <a:rPr b="1" i="1" lang="en-GB" sz="1300">
                <a:solidFill>
                  <a:schemeClr val="dk1"/>
                </a:solidFill>
              </a:rPr>
              <a:t>Creative Europe Desks were the main source of information </a:t>
            </a:r>
            <a:r>
              <a:rPr i="1" lang="en-GB" sz="1300">
                <a:solidFill>
                  <a:schemeClr val="dk1"/>
                </a:solidFill>
              </a:rPr>
              <a:t>on the Programme reported by respondents to the beneficiary survey (53%) […] followed by EACEA at 35%.” p191</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300" u="none" cap="none" strike="noStrike">
                <a:solidFill>
                  <a:srgbClr val="000000"/>
                </a:solidFill>
                <a:latin typeface="Arial"/>
                <a:ea typeface="Arial"/>
                <a:cs typeface="Arial"/>
                <a:sym typeface="Arial"/>
              </a:rPr>
              <a:t>“there is friction between the European Commission and the Executive Agency regarding the integration of special calls into work programmes. An EU-level policymaker highlighted that the EACEA operates within a rigid structure with established procedures” p202</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300" u="none" cap="none" strike="noStrike">
                <a:solidFill>
                  <a:srgbClr val="000000"/>
                </a:solidFill>
                <a:latin typeface="Arial"/>
                <a:ea typeface="Arial"/>
                <a:cs typeface="Arial"/>
                <a:sym typeface="Arial"/>
              </a:rPr>
              <a:t>“</a:t>
            </a:r>
            <a:r>
              <a:rPr b="1" i="1" lang="en-GB" sz="1300" u="none" cap="none" strike="noStrike">
                <a:solidFill>
                  <a:srgbClr val="000000"/>
                </a:solidFill>
                <a:latin typeface="Arial"/>
                <a:ea typeface="Arial"/>
                <a:cs typeface="Arial"/>
                <a:sym typeface="Arial"/>
              </a:rPr>
              <a:t>Creative Europe funding has been </a:t>
            </a:r>
            <a:r>
              <a:rPr b="1" i="1" lang="en-GB" sz="1300" u="sng" cap="none" strike="noStrike">
                <a:solidFill>
                  <a:srgbClr val="000000"/>
                </a:solidFill>
                <a:latin typeface="Arial"/>
                <a:ea typeface="Arial"/>
                <a:cs typeface="Arial"/>
                <a:sym typeface="Arial"/>
              </a:rPr>
              <a:t>essential </a:t>
            </a:r>
            <a:r>
              <a:rPr b="1" i="1" lang="en-GB" sz="1300" u="none" cap="none" strike="noStrike">
                <a:solidFill>
                  <a:srgbClr val="000000"/>
                </a:solidFill>
                <a:latin typeface="Arial"/>
                <a:ea typeface="Arial"/>
                <a:cs typeface="Arial"/>
                <a:sym typeface="Arial"/>
              </a:rPr>
              <a:t>for addressing gaps in national funding </a:t>
            </a:r>
            <a:r>
              <a:rPr b="0" i="1" lang="en-GB" sz="1300" u="none" cap="none" strike="noStrike">
                <a:solidFill>
                  <a:srgbClr val="000000"/>
                </a:solidFill>
                <a:latin typeface="Arial"/>
                <a:ea typeface="Arial"/>
                <a:cs typeface="Arial"/>
                <a:sym typeface="Arial"/>
              </a:rPr>
              <a:t>opportunities across several Member States and sectors.” P204</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300" u="none" cap="none" strike="noStrike">
                <a:solidFill>
                  <a:srgbClr val="000000"/>
                </a:solidFill>
                <a:latin typeface="Arial"/>
                <a:ea typeface="Arial"/>
                <a:cs typeface="Arial"/>
                <a:sym typeface="Arial"/>
              </a:rPr>
              <a:t>“If their organisation had not received funding […] </a:t>
            </a:r>
            <a:r>
              <a:rPr b="1" i="1" lang="en-GB" sz="1300" u="none" cap="none" strike="noStrike">
                <a:solidFill>
                  <a:srgbClr val="000000"/>
                </a:solidFill>
                <a:highlight>
                  <a:srgbClr val="FFFF00"/>
                </a:highlight>
                <a:latin typeface="Arial"/>
                <a:ea typeface="Arial"/>
                <a:cs typeface="Arial"/>
                <a:sym typeface="Arial"/>
              </a:rPr>
              <a:t>Only 6% felt their organisation would have implemented the projects</a:t>
            </a:r>
            <a:r>
              <a:rPr b="0" i="1" lang="en-GB" sz="1300" u="none" cap="none" strike="noStrike">
                <a:solidFill>
                  <a:srgbClr val="000000"/>
                </a:solidFill>
                <a:latin typeface="Arial"/>
                <a:ea typeface="Arial"/>
                <a:cs typeface="Arial"/>
                <a:sym typeface="Arial"/>
              </a:rPr>
              <a:t>/funded the activities without co-funding from Creative Europe.” p211</a:t>
            </a:r>
            <a:endParaRPr b="0" i="1" sz="1300" u="none" cap="none" strike="noStrike">
              <a:solidFill>
                <a:srgbClr val="000000"/>
              </a:solidFill>
              <a:latin typeface="Arial"/>
              <a:ea typeface="Arial"/>
              <a:cs typeface="Arial"/>
              <a:sym typeface="Arial"/>
            </a:endParaRPr>
          </a:p>
          <a:p>
            <a:pPr indent="-228600" lvl="1" marL="914400" marR="0" rtl="0" algn="l">
              <a:lnSpc>
                <a:spcPct val="115000"/>
              </a:lnSpc>
              <a:spcBef>
                <a:spcPts val="1000"/>
              </a:spcBef>
              <a:spcAft>
                <a:spcPts val="0"/>
              </a:spcAft>
              <a:buClr>
                <a:schemeClr val="dk1"/>
              </a:buClr>
              <a:buSzPts val="1400"/>
              <a:buFont typeface="Arial"/>
              <a:buNone/>
            </a:pPr>
            <a:r>
              <a:t/>
            </a:r>
            <a:endParaRPr b="0" i="1" sz="1300" u="none" cap="none" strike="noStrike">
              <a:solidFill>
                <a:srgbClr val="000000"/>
              </a:solidFill>
              <a:latin typeface="Arial"/>
              <a:ea typeface="Arial"/>
              <a:cs typeface="Arial"/>
              <a:sym typeface="Arial"/>
            </a:endParaRPr>
          </a:p>
          <a:p>
            <a:pPr indent="0" lvl="1" marL="596900" marR="0" rtl="0" algn="l">
              <a:lnSpc>
                <a:spcPct val="115000"/>
              </a:lnSpc>
              <a:spcBef>
                <a:spcPts val="1000"/>
              </a:spcBef>
              <a:spcAft>
                <a:spcPts val="0"/>
              </a:spcAft>
              <a:buNone/>
            </a:pPr>
            <a:r>
              <a:t/>
            </a:r>
            <a:endParaRPr b="0" i="0" sz="135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ba05b141ef_0_38"/>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COOP Call – Update (1/4)</a:t>
            </a:r>
            <a:endParaRPr sz="2200">
              <a:solidFill>
                <a:srgbClr val="FC389A"/>
              </a:solidFill>
              <a:latin typeface="Roboto Serif"/>
              <a:ea typeface="Roboto Serif"/>
              <a:cs typeface="Roboto Serif"/>
              <a:sym typeface="Roboto Serif"/>
            </a:endParaRPr>
          </a:p>
        </p:txBody>
      </p:sp>
      <p:pic>
        <p:nvPicPr>
          <p:cNvPr descr="A screenshot of a computer&#10;&#10;AI-generated content may be incorrect." id="149" name="Google Shape;149;g3ba05b141ef_0_38"/>
          <p:cNvPicPr preferRelativeResize="0"/>
          <p:nvPr/>
        </p:nvPicPr>
        <p:blipFill rotWithShape="1">
          <a:blip r:embed="rId3">
            <a:alphaModFix/>
          </a:blip>
          <a:srcRect b="0" l="0" r="0" t="0"/>
          <a:stretch/>
        </p:blipFill>
        <p:spPr>
          <a:xfrm>
            <a:off x="461640" y="797622"/>
            <a:ext cx="7772403" cy="2597726"/>
          </a:xfrm>
          <a:prstGeom prst="rect">
            <a:avLst/>
          </a:prstGeom>
          <a:noFill/>
          <a:ln>
            <a:noFill/>
          </a:ln>
        </p:spPr>
      </p:pic>
      <p:pic>
        <p:nvPicPr>
          <p:cNvPr descr="A close-up of a paper&#10;&#10;AI-generated content may be incorrect." id="150" name="Google Shape;150;g3ba05b141ef_0_38"/>
          <p:cNvPicPr preferRelativeResize="0"/>
          <p:nvPr/>
        </p:nvPicPr>
        <p:blipFill rotWithShape="1">
          <a:blip r:embed="rId4">
            <a:alphaModFix/>
          </a:blip>
          <a:srcRect b="0" l="0" r="0" t="0"/>
          <a:stretch/>
        </p:blipFill>
        <p:spPr>
          <a:xfrm>
            <a:off x="461640" y="2788580"/>
            <a:ext cx="7772402" cy="22952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ba05b141ef_0_44"/>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COOP Call – Update (2/4)</a:t>
            </a:r>
            <a:endParaRPr sz="2200">
              <a:solidFill>
                <a:srgbClr val="FC389A"/>
              </a:solidFill>
              <a:latin typeface="Roboto Serif"/>
              <a:ea typeface="Roboto Serif"/>
              <a:cs typeface="Roboto Serif"/>
              <a:sym typeface="Roboto Serif"/>
            </a:endParaRPr>
          </a:p>
        </p:txBody>
      </p:sp>
      <p:sp>
        <p:nvSpPr>
          <p:cNvPr id="156" name="Google Shape;156;g3ba05b141ef_0_44"/>
          <p:cNvSpPr txBox="1"/>
          <p:nvPr/>
        </p:nvSpPr>
        <p:spPr>
          <a:xfrm>
            <a:off x="510150" y="764886"/>
            <a:ext cx="8123700" cy="41097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20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Letter received from EACEA Director (23/12/2025)</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a:t>
            </a:r>
            <a:r>
              <a:rPr b="1" i="1" lang="en-GB" sz="1400" u="none" cap="none" strike="noStrike">
                <a:solidFill>
                  <a:schemeClr val="dk1"/>
                </a:solidFill>
                <a:latin typeface="Arial"/>
                <a:ea typeface="Arial"/>
                <a:cs typeface="Arial"/>
                <a:sym typeface="Arial"/>
              </a:rPr>
              <a:t>EACEA is examining the potential shortcomings of the current notification system </a:t>
            </a:r>
            <a:r>
              <a:rPr b="0" i="1" lang="en-GB" sz="1400" u="none" cap="none" strike="noStrike">
                <a:solidFill>
                  <a:schemeClr val="dk1"/>
                </a:solidFill>
                <a:latin typeface="Arial"/>
                <a:ea typeface="Arial"/>
                <a:cs typeface="Arial"/>
                <a:sym typeface="Arial"/>
              </a:rPr>
              <a:t>on the associated partners and will duly assess every formal complaint received.”</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“discussions on […] the corporate grant management IT system are already ongoing.”</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“the complaints related to the alleged </a:t>
            </a:r>
            <a:r>
              <a:rPr b="1" i="1" lang="en-GB" sz="1400" u="none" cap="none" strike="noStrike">
                <a:solidFill>
                  <a:schemeClr val="dk1"/>
                </a:solidFill>
                <a:latin typeface="Arial"/>
                <a:ea typeface="Arial"/>
                <a:cs typeface="Arial"/>
                <a:sym typeface="Arial"/>
              </a:rPr>
              <a:t>‘inclusions without consent’ in proposals are being taken very seriously</a:t>
            </a:r>
            <a:r>
              <a:rPr b="0" i="1" lang="en-GB" sz="1400" u="none" cap="none" strike="noStrike">
                <a:solidFill>
                  <a:schemeClr val="dk1"/>
                </a:solidFill>
                <a:latin typeface="Arial"/>
                <a:ea typeface="Arial"/>
                <a:cs typeface="Arial"/>
                <a:sym typeface="Arial"/>
              </a:rPr>
              <a:t>”</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“in certain instances, </a:t>
            </a:r>
            <a:r>
              <a:rPr b="1" i="1" lang="en-GB" sz="1400" u="none" cap="none" strike="noStrike">
                <a:solidFill>
                  <a:schemeClr val="dk1"/>
                </a:solidFill>
                <a:latin typeface="Arial"/>
                <a:ea typeface="Arial"/>
                <a:cs typeface="Arial"/>
                <a:sym typeface="Arial"/>
              </a:rPr>
              <a:t>investigations on alleged unauthorised use of PICs</a:t>
            </a:r>
            <a:r>
              <a:rPr b="0" i="1" lang="en-GB" sz="1400" u="none" cap="none" strike="noStrike">
                <a:solidFill>
                  <a:schemeClr val="dk1"/>
                </a:solidFill>
                <a:latin typeface="Arial"/>
                <a:ea typeface="Arial"/>
                <a:cs typeface="Arial"/>
                <a:sym typeface="Arial"/>
              </a:rPr>
              <a:t> […] have been triggered by the submission of redress requests.”</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 responsibility of ensuring […] </a:t>
            </a:r>
            <a:r>
              <a:rPr b="1" i="1" lang="en-GB" sz="1400" u="none" cap="none" strike="noStrike">
                <a:solidFill>
                  <a:schemeClr val="dk1"/>
                </a:solidFill>
              </a:rPr>
              <a:t>compliance</a:t>
            </a:r>
            <a:r>
              <a:rPr b="0" i="1" lang="en-GB" sz="1400" u="none" cap="none" strike="noStrike">
                <a:solidFill>
                  <a:schemeClr val="dk1"/>
                </a:solidFill>
                <a:latin typeface="Arial"/>
                <a:ea typeface="Arial"/>
                <a:cs typeface="Arial"/>
                <a:sym typeface="Arial"/>
              </a:rPr>
              <a:t> […] </a:t>
            </a:r>
            <a:r>
              <a:rPr b="1" i="1" lang="en-GB" sz="1400" u="none" cap="none" strike="noStrike">
                <a:solidFill>
                  <a:schemeClr val="dk1"/>
                </a:solidFill>
                <a:latin typeface="Arial"/>
                <a:ea typeface="Arial"/>
                <a:cs typeface="Arial"/>
                <a:sym typeface="Arial"/>
              </a:rPr>
              <a:t>rests with the coordinators</a:t>
            </a:r>
            <a:r>
              <a:rPr b="0" i="1" lang="en-GB" sz="1400" u="none" cap="none" strike="noStrike">
                <a:solidFill>
                  <a:schemeClr val="dk1"/>
                </a:solidFill>
                <a:latin typeface="Arial"/>
                <a:ea typeface="Arial"/>
                <a:cs typeface="Arial"/>
                <a:sym typeface="Arial"/>
              </a:rPr>
              <a:t> […] we firmly believe that the selection has been implemented fully in line with the provisions.”</a:t>
            </a:r>
            <a:endParaRPr/>
          </a:p>
          <a:p>
            <a:pPr indent="-317500" lvl="1" marL="914400" marR="0" rtl="0" algn="l">
              <a:lnSpc>
                <a:spcPct val="115000"/>
              </a:lnSpc>
              <a:spcBef>
                <a:spcPts val="1000"/>
              </a:spcBef>
              <a:spcAft>
                <a:spcPts val="0"/>
              </a:spcAft>
              <a:buClr>
                <a:schemeClr val="dk1"/>
              </a:buClr>
              <a:buSzPts val="1400"/>
              <a:buFont typeface="Arial"/>
              <a:buChar char="●"/>
            </a:pPr>
            <a:r>
              <a:rPr b="0" i="1" lang="en-GB" sz="1400" u="none" cap="none" strike="noStrike">
                <a:solidFill>
                  <a:schemeClr val="dk1"/>
                </a:solidFill>
                <a:latin typeface="Arial"/>
                <a:ea typeface="Arial"/>
                <a:cs typeface="Arial"/>
                <a:sym typeface="Arial"/>
              </a:rPr>
              <a:t>”Once the situation analysed as a whole, EACEA will be able to adopt appropriate decisions on a case-by-case basis.”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ba05b141ef_0_49"/>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COOP Call – Update (3/4)</a:t>
            </a:r>
            <a:endParaRPr sz="2200">
              <a:solidFill>
                <a:srgbClr val="FC389A"/>
              </a:solidFill>
              <a:latin typeface="Roboto Serif"/>
              <a:ea typeface="Roboto Serif"/>
              <a:cs typeface="Roboto Serif"/>
              <a:sym typeface="Roboto Serif"/>
            </a:endParaRPr>
          </a:p>
        </p:txBody>
      </p:sp>
      <p:sp>
        <p:nvSpPr>
          <p:cNvPr id="162" name="Google Shape;162;g3ba05b141ef_0_49"/>
          <p:cNvSpPr txBox="1"/>
          <p:nvPr/>
        </p:nvSpPr>
        <p:spPr>
          <a:xfrm>
            <a:off x="510150" y="764886"/>
            <a:ext cx="8252100" cy="50436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15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Project Coordinators (December 2025)</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Contacted by EACEA to confirm ”explicit consent” of organisations</a:t>
            </a:r>
            <a:endParaRPr/>
          </a:p>
          <a:p>
            <a:pPr indent="-323850" lvl="1" marL="914400" marR="355600" rtl="0" algn="l">
              <a:lnSpc>
                <a:spcPct val="150000"/>
              </a:lnSpc>
              <a:spcBef>
                <a:spcPts val="0"/>
              </a:spcBef>
              <a:spcAft>
                <a:spcPts val="0"/>
              </a:spcAft>
              <a:buClr>
                <a:schemeClr val="dk1"/>
              </a:buClr>
              <a:buSzPts val="1500"/>
              <a:buFont typeface="Arial"/>
              <a:buChar char="●"/>
            </a:pPr>
            <a:r>
              <a:rPr b="0" i="1" lang="en-GB" sz="1400" u="none" cap="none" strike="noStrike">
                <a:solidFill>
                  <a:schemeClr val="dk1"/>
                </a:solidFill>
                <a:latin typeface="Arial"/>
                <a:ea typeface="Arial"/>
                <a:cs typeface="Arial"/>
                <a:sym typeface="Arial"/>
              </a:rPr>
              <a:t>”together with supporting documents […] or otherwise explain what happened</a:t>
            </a:r>
            <a:r>
              <a:rPr b="0" i="0" lang="en-GB" sz="1400" u="none" cap="none" strike="noStrike">
                <a:solidFill>
                  <a:schemeClr val="dk1"/>
                </a:solidFill>
                <a:latin typeface="Arial"/>
                <a:ea typeface="Arial"/>
                <a:cs typeface="Arial"/>
                <a:sym typeface="Arial"/>
              </a:rPr>
              <a:t>.”</a:t>
            </a:r>
            <a:endParaRPr/>
          </a:p>
          <a:p>
            <a:pPr indent="-323850" lvl="0" marL="457200" marR="355600" rtl="0" algn="l">
              <a:lnSpc>
                <a:spcPct val="15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Redress follow-ups (January 2026)</a:t>
            </a:r>
            <a:endParaRPr>
              <a:solidFill>
                <a:schemeClr val="dk1"/>
              </a:solidFill>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Organisations contacted</a:t>
            </a:r>
            <a:r>
              <a:rPr lang="en-GB">
                <a:solidFill>
                  <a:schemeClr val="dk1"/>
                </a:solidFill>
              </a:rPr>
              <a:t> to confirm</a:t>
            </a:r>
            <a:r>
              <a:rPr b="0" i="0" lang="en-GB" sz="1400" u="none" cap="none" strike="noStrike">
                <a:solidFill>
                  <a:schemeClr val="dk1"/>
                </a:solidFill>
                <a:latin typeface="Arial"/>
                <a:ea typeface="Arial"/>
                <a:cs typeface="Arial"/>
                <a:sym typeface="Arial"/>
              </a:rPr>
              <a:t> ”potential unauthorised use of PIC”</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7 days to respond to confirm any proposal(s) for which consent was not provided</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a:t>
            </a:r>
            <a:r>
              <a:rPr b="0" i="1" lang="en-GB" sz="1400" u="none" cap="none" strike="noStrike">
                <a:solidFill>
                  <a:schemeClr val="dk1"/>
                </a:solidFill>
                <a:latin typeface="Arial"/>
                <a:ea typeface="Arial"/>
                <a:cs typeface="Arial"/>
                <a:sym typeface="Arial"/>
              </a:rPr>
              <a:t>Should you not reply […] we will understand that your PIC has been used with your knowledge and consent in all the proposals you were involved in for that Call.”</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Warning that action ”</a:t>
            </a:r>
            <a:r>
              <a:rPr b="0" i="1" lang="en-GB" sz="1400" u="none" cap="none" strike="noStrike">
                <a:solidFill>
                  <a:schemeClr val="dk1"/>
                </a:solidFill>
                <a:latin typeface="Arial"/>
                <a:ea typeface="Arial"/>
                <a:cs typeface="Arial"/>
                <a:sym typeface="Arial"/>
              </a:rPr>
              <a:t>may result in administrative sanctions, including </a:t>
            </a:r>
            <a:r>
              <a:rPr b="1" i="1" lang="en-GB" sz="1400" u="none" cap="none" strike="noStrike">
                <a:solidFill>
                  <a:schemeClr val="dk1"/>
                </a:solidFill>
                <a:latin typeface="Arial"/>
                <a:ea typeface="Arial"/>
                <a:cs typeface="Arial"/>
                <a:sym typeface="Arial"/>
              </a:rPr>
              <a:t>exclusion from all future EU procurement contracts, grants, prizes, and expert contracts</a:t>
            </a:r>
            <a:r>
              <a:rPr b="0" i="1" lang="en-GB" sz="1400" u="none" cap="none" strike="noStrike">
                <a:solidFill>
                  <a:schemeClr val="dk1"/>
                </a:solidFill>
                <a:latin typeface="Arial"/>
                <a:ea typeface="Arial"/>
                <a:cs typeface="Arial"/>
                <a:sym typeface="Arial"/>
              </a:rPr>
              <a:t>, as well as potential financial penalties of the coordinators of the proposals who used the PIC without authorisation</a:t>
            </a:r>
            <a:r>
              <a:rPr b="0" i="0" lang="en-GB" sz="1400" u="none" cap="none" strike="noStrike">
                <a:solidFill>
                  <a:schemeClr val="dk1"/>
                </a:solidFill>
                <a:latin typeface="Arial"/>
                <a:ea typeface="Arial"/>
                <a:cs typeface="Arial"/>
                <a:sym typeface="Arial"/>
              </a:rPr>
              <a:t>.”</a:t>
            </a:r>
            <a:endParaRPr b="1" i="0" sz="1400" u="none" cap="none" strike="noStrike">
              <a:solidFill>
                <a:schemeClr val="dk1"/>
              </a:solidFill>
              <a:highlight>
                <a:srgbClr val="FFFFFF"/>
              </a:highlight>
              <a:latin typeface="Arial"/>
              <a:ea typeface="Arial"/>
              <a:cs typeface="Arial"/>
              <a:sym typeface="Arial"/>
            </a:endParaRPr>
          </a:p>
          <a:p>
            <a:pPr indent="-228600" lvl="4" marL="914400" marR="0" rtl="0" algn="l">
              <a:lnSpc>
                <a:spcPct val="15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28600" lvl="3" marL="914400" marR="0" rtl="0" algn="l">
              <a:lnSpc>
                <a:spcPct val="115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3b8d9a89b0e_0_1"/>
          <p:cNvSpPr txBox="1"/>
          <p:nvPr>
            <p:ph type="ctrTitle"/>
          </p:nvPr>
        </p:nvSpPr>
        <p:spPr>
          <a:xfrm>
            <a:off x="661550" y="370455"/>
            <a:ext cx="36744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EU funding programmes</a:t>
            </a:r>
            <a:endParaRPr sz="2200">
              <a:solidFill>
                <a:srgbClr val="FC389A"/>
              </a:solidFill>
              <a:latin typeface="Roboto Serif"/>
              <a:ea typeface="Roboto Serif"/>
              <a:cs typeface="Roboto Serif"/>
              <a:sym typeface="Roboto Serif"/>
            </a:endParaRPr>
          </a:p>
        </p:txBody>
      </p:sp>
      <p:sp>
        <p:nvSpPr>
          <p:cNvPr id="46" name="Google Shape;46;g3b8d9a89b0e_0_1"/>
          <p:cNvSpPr/>
          <p:nvPr/>
        </p:nvSpPr>
        <p:spPr>
          <a:xfrm rot="-5400567">
            <a:off x="2994086" y="1528564"/>
            <a:ext cx="1819500" cy="1947600"/>
          </a:xfrm>
          <a:prstGeom prst="triangle">
            <a:avLst>
              <a:gd fmla="val 50000" name="adj"/>
            </a:avLst>
          </a:prstGeom>
          <a:noFill/>
          <a:ln cap="flat" cmpd="sng" w="28575">
            <a:solidFill>
              <a:srgbClr val="FC389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 name="Google Shape;47;g3b8d9a89b0e_0_1"/>
          <p:cNvSpPr txBox="1"/>
          <p:nvPr/>
        </p:nvSpPr>
        <p:spPr>
          <a:xfrm>
            <a:off x="1450063" y="2118498"/>
            <a:ext cx="1509600" cy="65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t>Commission</a:t>
            </a:r>
            <a:r>
              <a:rPr lang="en-GB" sz="1600"/>
              <a:t> </a:t>
            </a:r>
            <a:endParaRPr sz="1600"/>
          </a:p>
          <a:p>
            <a:pPr indent="0" lvl="0" marL="0" rtl="0" algn="ctr">
              <a:spcBef>
                <a:spcPts val="0"/>
              </a:spcBef>
              <a:spcAft>
                <a:spcPts val="0"/>
              </a:spcAft>
              <a:buNone/>
            </a:pPr>
            <a:r>
              <a:rPr i="1" lang="en-GB" sz="1600"/>
              <a:t>proposes</a:t>
            </a:r>
            <a:r>
              <a:rPr lang="en-GB" sz="1600"/>
              <a:t> </a:t>
            </a:r>
            <a:endParaRPr sz="1600"/>
          </a:p>
        </p:txBody>
      </p:sp>
      <p:sp>
        <p:nvSpPr>
          <p:cNvPr id="48" name="Google Shape;48;g3b8d9a89b0e_0_1"/>
          <p:cNvSpPr txBox="1"/>
          <p:nvPr/>
        </p:nvSpPr>
        <p:spPr>
          <a:xfrm>
            <a:off x="5057053" y="1436065"/>
            <a:ext cx="1509600" cy="6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t>Parliament</a:t>
            </a:r>
            <a:r>
              <a:rPr lang="en-GB" sz="1600"/>
              <a:t> </a:t>
            </a:r>
            <a:endParaRPr sz="1600"/>
          </a:p>
        </p:txBody>
      </p:sp>
      <p:sp>
        <p:nvSpPr>
          <p:cNvPr id="49" name="Google Shape;49;g3b8d9a89b0e_0_1"/>
          <p:cNvSpPr txBox="1"/>
          <p:nvPr/>
        </p:nvSpPr>
        <p:spPr>
          <a:xfrm>
            <a:off x="5057053" y="3148314"/>
            <a:ext cx="1947900" cy="6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t>Council of the EU</a:t>
            </a:r>
            <a:r>
              <a:rPr lang="en-GB" sz="1600"/>
              <a:t> </a:t>
            </a:r>
            <a:endParaRPr sz="1600"/>
          </a:p>
        </p:txBody>
      </p:sp>
      <p:sp>
        <p:nvSpPr>
          <p:cNvPr id="50" name="Google Shape;50;g3b8d9a89b0e_0_1"/>
          <p:cNvSpPr txBox="1"/>
          <p:nvPr/>
        </p:nvSpPr>
        <p:spPr>
          <a:xfrm>
            <a:off x="5057053" y="2302264"/>
            <a:ext cx="25566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t>negotiate &amp; adopt</a:t>
            </a:r>
            <a:endParaRPr sz="1600"/>
          </a:p>
        </p:txBody>
      </p:sp>
      <p:sp>
        <p:nvSpPr>
          <p:cNvPr id="51" name="Google Shape;51;g3b8d9a89b0e_0_1"/>
          <p:cNvSpPr txBox="1"/>
          <p:nvPr/>
        </p:nvSpPr>
        <p:spPr>
          <a:xfrm>
            <a:off x="1841241" y="4125937"/>
            <a:ext cx="892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FC389A"/>
                </a:solidFill>
              </a:rPr>
              <a:t>2025</a:t>
            </a:r>
            <a:endParaRPr b="1" sz="1600">
              <a:solidFill>
                <a:srgbClr val="FC389A"/>
              </a:solidFill>
            </a:endParaRPr>
          </a:p>
        </p:txBody>
      </p:sp>
      <p:pic>
        <p:nvPicPr>
          <p:cNvPr id="52" name="Google Shape;52;g3b8d9a89b0e_0_1" title="Screenshot 2026-01-21 at 11.27.08.png"/>
          <p:cNvPicPr preferRelativeResize="0"/>
          <p:nvPr/>
        </p:nvPicPr>
        <p:blipFill>
          <a:blip r:embed="rId3">
            <a:alphaModFix/>
          </a:blip>
          <a:stretch>
            <a:fillRect/>
          </a:stretch>
        </p:blipFill>
        <p:spPr>
          <a:xfrm>
            <a:off x="3961068" y="2060061"/>
            <a:ext cx="771450" cy="827751"/>
          </a:xfrm>
          <a:prstGeom prst="rect">
            <a:avLst/>
          </a:prstGeom>
          <a:noFill/>
          <a:ln>
            <a:noFill/>
          </a:ln>
        </p:spPr>
      </p:pic>
      <p:sp>
        <p:nvSpPr>
          <p:cNvPr id="53" name="Google Shape;53;g3b8d9a89b0e_0_1"/>
          <p:cNvSpPr txBox="1"/>
          <p:nvPr/>
        </p:nvSpPr>
        <p:spPr>
          <a:xfrm>
            <a:off x="5057053" y="4125937"/>
            <a:ext cx="15963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FC389A"/>
                </a:solidFill>
              </a:rPr>
              <a:t>2026-2027</a:t>
            </a:r>
            <a:endParaRPr b="1" sz="1600">
              <a:solidFill>
                <a:srgbClr val="FC389A"/>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ba05b141ef_0_54"/>
          <p:cNvSpPr txBox="1"/>
          <p:nvPr>
            <p:ph type="ctrTitle"/>
          </p:nvPr>
        </p:nvSpPr>
        <p:spPr>
          <a:xfrm>
            <a:off x="661550" y="487686"/>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COOP Call – Update (4/4)</a:t>
            </a:r>
            <a:endParaRPr sz="2200">
              <a:solidFill>
                <a:srgbClr val="FC389A"/>
              </a:solidFill>
              <a:latin typeface="Roboto Serif"/>
              <a:ea typeface="Roboto Serif"/>
              <a:cs typeface="Roboto Serif"/>
              <a:sym typeface="Roboto Serif"/>
            </a:endParaRPr>
          </a:p>
        </p:txBody>
      </p:sp>
      <p:sp>
        <p:nvSpPr>
          <p:cNvPr id="168" name="Google Shape;168;g3ba05b141ef_0_54"/>
          <p:cNvSpPr txBox="1"/>
          <p:nvPr/>
        </p:nvSpPr>
        <p:spPr>
          <a:xfrm>
            <a:off x="445945" y="871418"/>
            <a:ext cx="8252100" cy="3404400"/>
          </a:xfrm>
          <a:prstGeom prst="rect">
            <a:avLst/>
          </a:prstGeom>
          <a:noFill/>
          <a:ln>
            <a:noFill/>
          </a:ln>
        </p:spPr>
        <p:txBody>
          <a:bodyPr anchorCtr="0" anchor="t" bIns="91425" lIns="91425" spcFirstLastPara="1" rIns="91425" wrap="square" tIns="91425">
            <a:spAutoFit/>
          </a:bodyPr>
          <a:lstStyle/>
          <a:p>
            <a:pPr indent="-323850" lvl="0" marL="457200" marR="355600" rtl="0" algn="l">
              <a:lnSpc>
                <a:spcPct val="15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Our position</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Not in line with the collaborative spirit of Creative Europe</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The focus should lie on resolving issues</a:t>
            </a:r>
            <a:endParaRPr b="0" i="0" sz="1400" u="none" cap="none" strike="noStrike">
              <a:solidFill>
                <a:schemeClr val="dk1"/>
              </a:solidFill>
              <a:latin typeface="Arial"/>
              <a:ea typeface="Arial"/>
              <a:cs typeface="Arial"/>
              <a:sym typeface="Arial"/>
            </a:endParaRPr>
          </a:p>
          <a:p>
            <a:pPr indent="-323850" lvl="1" marL="914400" marR="355600" rtl="0" algn="l">
              <a:lnSpc>
                <a:spcPct val="150000"/>
              </a:lnSpc>
              <a:spcBef>
                <a:spcPts val="0"/>
              </a:spcBef>
              <a:spcAft>
                <a:spcPts val="0"/>
              </a:spcAft>
              <a:buClr>
                <a:schemeClr val="dk1"/>
              </a:buClr>
              <a:buSzPts val="1500"/>
              <a:buChar char="●"/>
            </a:pPr>
            <a:r>
              <a:rPr b="1" lang="en-GB">
                <a:solidFill>
                  <a:schemeClr val="dk1"/>
                </a:solidFill>
              </a:rPr>
              <a:t>The technical implementation of the call is the core issue</a:t>
            </a:r>
            <a:endParaRPr>
              <a:solidFill>
                <a:schemeClr val="dk1"/>
              </a:solidFill>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Coordinators are faced with a dilemma, with potentially severe consequences</a:t>
            </a:r>
            <a:endParaRPr/>
          </a:p>
          <a:p>
            <a:pPr indent="-323850" lvl="1" marL="914400" marR="355600" rtl="0" algn="l">
              <a:lnSpc>
                <a:spcPct val="150000"/>
              </a:lnSpc>
              <a:spcBef>
                <a:spcPts val="0"/>
              </a:spcBef>
              <a:spcAft>
                <a:spcPts val="0"/>
              </a:spcAft>
              <a:buClr>
                <a:schemeClr val="dk1"/>
              </a:buClr>
              <a:buSzPts val="1500"/>
              <a:buFont typeface="Arial"/>
              <a:buChar char="●"/>
            </a:pPr>
            <a:r>
              <a:rPr b="0" i="0" lang="en-GB" sz="1400" u="none" cap="none" strike="noStrike">
                <a:solidFill>
                  <a:schemeClr val="dk1"/>
                </a:solidFill>
                <a:latin typeface="Arial"/>
                <a:ea typeface="Arial"/>
                <a:cs typeface="Arial"/>
                <a:sym typeface="Arial"/>
              </a:rPr>
              <a:t>Risk of turning the sector against itself</a:t>
            </a:r>
            <a:endParaRPr/>
          </a:p>
          <a:p>
            <a:pPr indent="-323850" lvl="0" marL="457200" marR="355600" rtl="0" algn="l">
              <a:lnSpc>
                <a:spcPct val="150000"/>
              </a:lnSpc>
              <a:spcBef>
                <a:spcPts val="0"/>
              </a:spcBef>
              <a:spcAft>
                <a:spcPts val="0"/>
              </a:spcAft>
              <a:buClr>
                <a:schemeClr val="dk1"/>
              </a:buClr>
              <a:buSzPts val="1500"/>
              <a:buFont typeface="Arial"/>
              <a:buChar char="●"/>
            </a:pPr>
            <a:r>
              <a:rPr b="1" i="0" lang="en-GB" sz="1400" u="none" cap="none" strike="noStrike">
                <a:solidFill>
                  <a:schemeClr val="dk1"/>
                </a:solidFill>
                <a:highlight>
                  <a:srgbClr val="FFFFFF"/>
                </a:highlight>
                <a:latin typeface="Arial"/>
                <a:ea typeface="Arial"/>
                <a:cs typeface="Arial"/>
                <a:sym typeface="Arial"/>
              </a:rPr>
              <a:t>What now?</a:t>
            </a:r>
            <a:endParaRPr b="0" i="0" sz="1400" u="none" cap="none" strike="noStrike">
              <a:solidFill>
                <a:schemeClr val="dk1"/>
              </a:solidFill>
              <a:latin typeface="Arial"/>
              <a:ea typeface="Arial"/>
              <a:cs typeface="Arial"/>
              <a:sym typeface="Arial"/>
            </a:endParaRPr>
          </a:p>
          <a:p>
            <a:pPr indent="-317500" lvl="1" marL="914400" rtl="0" algn="l">
              <a:lnSpc>
                <a:spcPct val="150000"/>
              </a:lnSpc>
              <a:spcBef>
                <a:spcPts val="1000"/>
              </a:spcBef>
              <a:spcAft>
                <a:spcPts val="0"/>
              </a:spcAft>
              <a:buClr>
                <a:schemeClr val="dk1"/>
              </a:buClr>
              <a:buSzPts val="1400"/>
              <a:buChar char="●"/>
            </a:pPr>
            <a:r>
              <a:rPr lang="en-GB">
                <a:solidFill>
                  <a:schemeClr val="dk1"/>
                </a:solidFill>
              </a:rPr>
              <a:t>Prepare for the results of redress cases (Q1 2026)</a:t>
            </a:r>
            <a:endParaRPr>
              <a:solidFill>
                <a:schemeClr val="dk1"/>
              </a:solidFill>
            </a:endParaRPr>
          </a:p>
          <a:p>
            <a:pPr indent="-317500" lvl="1" marL="914400" marR="0" rtl="0" algn="l">
              <a:lnSpc>
                <a:spcPct val="150000"/>
              </a:lnSpc>
              <a:spcBef>
                <a:spcPts val="1000"/>
              </a:spcBef>
              <a:spcAft>
                <a:spcPts val="0"/>
              </a:spcAft>
              <a:buClr>
                <a:schemeClr val="dk1"/>
              </a:buClr>
              <a:buSzPts val="1400"/>
              <a:buFont typeface="Arial"/>
              <a:buChar char="●"/>
            </a:pPr>
            <a:r>
              <a:rPr lang="en-GB">
                <a:solidFill>
                  <a:schemeClr val="dk1"/>
                </a:solidFill>
              </a:rPr>
              <a:t>Ready to engage</a:t>
            </a:r>
            <a:r>
              <a:rPr b="0" i="0" lang="en-GB" sz="1400" u="none" cap="none" strike="noStrike">
                <a:solidFill>
                  <a:schemeClr val="dk1"/>
                </a:solidFill>
                <a:latin typeface="Arial"/>
                <a:ea typeface="Arial"/>
                <a:cs typeface="Arial"/>
                <a:sym typeface="Arial"/>
              </a:rPr>
              <a:t> constructively with the Commission on procedural solutions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nvSpPr>
        <p:spPr>
          <a:xfrm>
            <a:off x="4127702" y="2357010"/>
            <a:ext cx="10164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entury Gothic"/>
                <a:ea typeface="Century Gothic"/>
                <a:cs typeface="Century Gothic"/>
                <a:sym typeface="Century Gothic"/>
              </a:rPr>
              <a:t>Thank you!</a:t>
            </a:r>
            <a:endParaRPr b="1" i="0" sz="1400" u="none" cap="none" strike="noStrike">
              <a:solidFill>
                <a:srgbClr val="000000"/>
              </a:solidFill>
              <a:latin typeface="Arial"/>
              <a:ea typeface="Arial"/>
              <a:cs typeface="Arial"/>
              <a:sym typeface="Arial"/>
            </a:endParaRPr>
          </a:p>
        </p:txBody>
      </p:sp>
      <p:pic>
        <p:nvPicPr>
          <p:cNvPr id="175" name="Google Shape;175;p29"/>
          <p:cNvPicPr preferRelativeResize="0"/>
          <p:nvPr/>
        </p:nvPicPr>
        <p:blipFill rotWithShape="1">
          <a:blip r:embed="rId3">
            <a:alphaModFix/>
          </a:blip>
          <a:srcRect b="0" l="0" r="0" t="0"/>
          <a:stretch/>
        </p:blipFill>
        <p:spPr>
          <a:xfrm>
            <a:off x="3299402" y="800923"/>
            <a:ext cx="2549861" cy="1570966"/>
          </a:xfrm>
          <a:prstGeom prst="rect">
            <a:avLst/>
          </a:prstGeom>
          <a:noFill/>
          <a:ln>
            <a:noFill/>
          </a:ln>
        </p:spPr>
      </p:pic>
      <p:sp>
        <p:nvSpPr>
          <p:cNvPr id="176" name="Google Shape;176;p29"/>
          <p:cNvSpPr txBox="1"/>
          <p:nvPr/>
        </p:nvSpPr>
        <p:spPr>
          <a:xfrm>
            <a:off x="3348950" y="3670604"/>
            <a:ext cx="2855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entury Gothic"/>
                <a:ea typeface="Century Gothic"/>
                <a:cs typeface="Century Gothic"/>
                <a:sym typeface="Century Gothic"/>
              </a:rPr>
              <a:t>Luiza Moroz, Head of Policy</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1" lang="en-GB" sz="1200">
                <a:solidFill>
                  <a:schemeClr val="dk1"/>
                </a:solidFill>
                <a:latin typeface="Century Gothic"/>
                <a:ea typeface="Century Gothic"/>
                <a:cs typeface="Century Gothic"/>
                <a:sym typeface="Century Gothic"/>
              </a:rPr>
              <a:t>Rhys Nugent, Advocacy Officer</a:t>
            </a:r>
            <a:endParaRPr b="1" sz="12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FC389A"/>
                </a:solidFill>
                <a:uFill>
                  <a:noFill/>
                </a:uFill>
                <a:latin typeface="Century Gothic"/>
                <a:ea typeface="Century Gothic"/>
                <a:cs typeface="Century Gothic"/>
                <a:sym typeface="Century Gothic"/>
                <a:hlinkClick r:id="rId4">
                  <a:extLst>
                    <a:ext uri="{A12FA001-AC4F-418D-AE19-62706E023703}">
                      <ahyp:hlinkClr val="tx"/>
                    </a:ext>
                  </a:extLst>
                </a:hlinkClick>
              </a:rPr>
              <a:t>luiza@cultureactioneurope.org</a:t>
            </a:r>
            <a:endParaRPr b="1" sz="1200">
              <a:solidFill>
                <a:srgbClr val="FC389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1" lang="en-GB" sz="1200">
                <a:solidFill>
                  <a:srgbClr val="FC389A"/>
                </a:solidFill>
                <a:latin typeface="Century Gothic"/>
                <a:ea typeface="Century Gothic"/>
                <a:cs typeface="Century Gothic"/>
                <a:sym typeface="Century Gothic"/>
              </a:rPr>
              <a:t>rhys@cultureactioneurope.org </a:t>
            </a:r>
            <a:r>
              <a:rPr b="1" i="0" lang="en-GB" sz="1200" u="none" cap="none" strike="noStrike">
                <a:solidFill>
                  <a:srgbClr val="FC389A"/>
                </a:solidFill>
                <a:latin typeface="Century Gothic"/>
                <a:ea typeface="Century Gothic"/>
                <a:cs typeface="Century Gothic"/>
                <a:sym typeface="Century Gothic"/>
              </a:rPr>
              <a:t> </a:t>
            </a:r>
            <a:endParaRPr b="1" i="0" sz="1200" u="none" cap="none" strike="noStrike">
              <a:solidFill>
                <a:srgbClr val="FC389A"/>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Century Gothic"/>
                <a:ea typeface="Century Gothic"/>
                <a:cs typeface="Century Gothic"/>
                <a:sym typeface="Century Gothic"/>
              </a:rPr>
              <a:t>cultureactioneurope.org </a:t>
            </a:r>
            <a:endParaRPr b="1" i="0" sz="1400" u="none" cap="none" strike="noStrike">
              <a:solidFill>
                <a:srgbClr val="000000"/>
              </a:solidFill>
              <a:latin typeface="Arial"/>
              <a:ea typeface="Arial"/>
              <a:cs typeface="Arial"/>
              <a:sym typeface="Arial"/>
            </a:endParaRPr>
          </a:p>
        </p:txBody>
      </p:sp>
      <p:sp>
        <p:nvSpPr>
          <p:cNvPr id="177" name="Google Shape;177;p29"/>
          <p:cNvSpPr/>
          <p:nvPr/>
        </p:nvSpPr>
        <p:spPr>
          <a:xfrm>
            <a:off x="7433150" y="142425"/>
            <a:ext cx="1710900" cy="657300"/>
          </a:xfrm>
          <a:prstGeom prst="rect">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FFFFFF">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9"/>
          <p:cNvSpPr/>
          <p:nvPr/>
        </p:nvSpPr>
        <p:spPr>
          <a:xfrm>
            <a:off x="437250" y="4211800"/>
            <a:ext cx="1885200" cy="831000"/>
          </a:xfrm>
          <a:prstGeom prst="rect">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FFFFFF">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3b5744532c8_0_0"/>
          <p:cNvSpPr txBox="1"/>
          <p:nvPr>
            <p:ph type="ctrTitle"/>
          </p:nvPr>
        </p:nvSpPr>
        <p:spPr>
          <a:xfrm>
            <a:off x="661549" y="370460"/>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Recap: Season 1 (2025)</a:t>
            </a:r>
            <a:endParaRPr sz="2200">
              <a:solidFill>
                <a:srgbClr val="FC389A"/>
              </a:solidFill>
              <a:latin typeface="Roboto Serif"/>
              <a:ea typeface="Roboto Serif"/>
              <a:cs typeface="Roboto Serif"/>
              <a:sym typeface="Roboto Serif"/>
            </a:endParaRPr>
          </a:p>
        </p:txBody>
      </p:sp>
      <p:sp>
        <p:nvSpPr>
          <p:cNvPr id="59" name="Google Shape;59;g3b5744532c8_0_0"/>
          <p:cNvSpPr txBox="1"/>
          <p:nvPr/>
        </p:nvSpPr>
        <p:spPr>
          <a:xfrm>
            <a:off x="585350" y="834000"/>
            <a:ext cx="8123700" cy="398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MFF = Multiannual Financial Framework, the EU’s next long-term budget for 2028-2034</a:t>
            </a:r>
            <a:endParaRPr>
              <a:solidFill>
                <a:schemeClr val="dk1"/>
              </a:solidFill>
            </a:endParaRPr>
          </a:p>
          <a:p>
            <a:pPr indent="0" lvl="0" marL="0" rtl="0" algn="l">
              <a:lnSpc>
                <a:spcPct val="115000"/>
              </a:lnSpc>
              <a:spcBef>
                <a:spcPts val="600"/>
              </a:spcBef>
              <a:spcAft>
                <a:spcPts val="0"/>
              </a:spcAft>
              <a:buNone/>
            </a:pPr>
            <a:r>
              <a:rPr b="1" lang="en-GB">
                <a:solidFill>
                  <a:schemeClr val="dk1"/>
                </a:solidFill>
              </a:rPr>
              <a:t>16 July 2025:</a:t>
            </a:r>
            <a:r>
              <a:rPr lang="en-GB">
                <a:solidFill>
                  <a:schemeClr val="dk1"/>
                </a:solidFill>
              </a:rPr>
              <a:t> the European Commission published its </a:t>
            </a:r>
            <a:r>
              <a:rPr lang="en-GB" u="sng">
                <a:solidFill>
                  <a:srgbClr val="FC389A"/>
                </a:solidFill>
                <a:hlinkClick r:id="rId3">
                  <a:extLst>
                    <a:ext uri="{A12FA001-AC4F-418D-AE19-62706E023703}">
                      <ahyp:hlinkClr val="tx"/>
                    </a:ext>
                  </a:extLst>
                </a:hlinkClick>
              </a:rPr>
              <a:t>MFF proposal</a:t>
            </a:r>
            <a:endParaRPr>
              <a:solidFill>
                <a:srgbClr val="FC389A"/>
              </a:solidFill>
            </a:endParaRPr>
          </a:p>
          <a:p>
            <a:pPr indent="0" lvl="0" marL="0" rtl="0" algn="l">
              <a:lnSpc>
                <a:spcPct val="115000"/>
              </a:lnSpc>
              <a:spcBef>
                <a:spcPts val="600"/>
              </a:spcBef>
              <a:spcAft>
                <a:spcPts val="0"/>
              </a:spcAft>
              <a:buNone/>
            </a:pPr>
            <a:r>
              <a:rPr lang="en-GB">
                <a:solidFill>
                  <a:schemeClr val="dk1"/>
                </a:solidFill>
              </a:rPr>
              <a:t>Culture funding sits within the </a:t>
            </a:r>
            <a:r>
              <a:rPr lang="en-GB" u="sng">
                <a:solidFill>
                  <a:srgbClr val="FC389A"/>
                </a:solidFill>
                <a:hlinkClick r:id="rId4">
                  <a:extLst>
                    <a:ext uri="{A12FA001-AC4F-418D-AE19-62706E023703}">
                      <ahyp:hlinkClr val="tx"/>
                    </a:ext>
                  </a:extLst>
                </a:hlinkClick>
              </a:rPr>
              <a:t>AgoraEU programme</a:t>
            </a:r>
            <a:r>
              <a:rPr lang="en-GB">
                <a:solidFill>
                  <a:schemeClr val="dk1"/>
                </a:solidFill>
              </a:rPr>
              <a:t> (total budget in current prices: €8.6 billion) which merges Creative Europe and CERV: </a:t>
            </a:r>
            <a:endParaRPr>
              <a:solidFill>
                <a:schemeClr val="dk1"/>
              </a:solidFill>
            </a:endParaRPr>
          </a:p>
          <a:p>
            <a:pPr indent="-317500" lvl="0" marL="457200" rtl="0" algn="l">
              <a:lnSpc>
                <a:spcPct val="115000"/>
              </a:lnSpc>
              <a:spcBef>
                <a:spcPts val="600"/>
              </a:spcBef>
              <a:spcAft>
                <a:spcPts val="0"/>
              </a:spcAft>
              <a:buClr>
                <a:schemeClr val="dk1"/>
              </a:buClr>
              <a:buSzPts val="1400"/>
              <a:buChar char="●"/>
            </a:pPr>
            <a:r>
              <a:rPr b="1" lang="en-GB">
                <a:solidFill>
                  <a:schemeClr val="dk1"/>
                </a:solidFill>
              </a:rPr>
              <a:t>Creative Europe – Culture strand: €1.8 billion</a:t>
            </a:r>
            <a:endParaRPr b="1">
              <a:solidFill>
                <a:schemeClr val="dk1"/>
              </a:solidFill>
            </a:endParaRPr>
          </a:p>
          <a:p>
            <a:pPr indent="-317500" lvl="0" marL="457200" rtl="0" algn="l">
              <a:lnSpc>
                <a:spcPct val="115000"/>
              </a:lnSpc>
              <a:spcBef>
                <a:spcPts val="600"/>
              </a:spcBef>
              <a:spcAft>
                <a:spcPts val="0"/>
              </a:spcAft>
              <a:buClr>
                <a:schemeClr val="dk1"/>
              </a:buClr>
              <a:buSzPts val="1400"/>
              <a:buChar char="●"/>
            </a:pPr>
            <a:r>
              <a:rPr lang="en-GB">
                <a:solidFill>
                  <a:schemeClr val="dk1"/>
                </a:solidFill>
              </a:rPr>
              <a:t>Media+ strand: €3.2 billion</a:t>
            </a:r>
            <a:endParaRPr>
              <a:solidFill>
                <a:schemeClr val="dk1"/>
              </a:solidFill>
            </a:endParaRPr>
          </a:p>
          <a:p>
            <a:pPr indent="-317500" lvl="0" marL="457200" rtl="0" algn="l">
              <a:lnSpc>
                <a:spcPct val="115000"/>
              </a:lnSpc>
              <a:spcBef>
                <a:spcPts val="600"/>
              </a:spcBef>
              <a:spcAft>
                <a:spcPts val="0"/>
              </a:spcAft>
              <a:buClr>
                <a:schemeClr val="dk1"/>
              </a:buClr>
              <a:buSzPts val="1400"/>
              <a:buChar char="●"/>
            </a:pPr>
            <a:r>
              <a:rPr lang="en-GB">
                <a:solidFill>
                  <a:schemeClr val="dk1"/>
                </a:solidFill>
              </a:rPr>
              <a:t>Democracy, Citizens, Equality, Rights and Values (CERV+) strand: €3.6 billion</a:t>
            </a:r>
            <a:endParaRPr>
              <a:solidFill>
                <a:schemeClr val="dk1"/>
              </a:solidFill>
            </a:endParaRPr>
          </a:p>
          <a:p>
            <a:pPr indent="0" lvl="0" marL="0" rtl="0" algn="l">
              <a:lnSpc>
                <a:spcPct val="115000"/>
              </a:lnSpc>
              <a:spcBef>
                <a:spcPts val="600"/>
              </a:spcBef>
              <a:spcAft>
                <a:spcPts val="0"/>
              </a:spcAft>
              <a:buClr>
                <a:schemeClr val="dk1"/>
              </a:buClr>
              <a:buSzPts val="1100"/>
              <a:buFont typeface="Arial"/>
              <a:buNone/>
            </a:pPr>
            <a:r>
              <a:rPr b="1" lang="en-GB">
                <a:solidFill>
                  <a:schemeClr val="dk1"/>
                </a:solidFill>
              </a:rPr>
              <a:t>Culture in other programmes:</a:t>
            </a:r>
            <a:r>
              <a:rPr lang="en-GB">
                <a:solidFill>
                  <a:schemeClr val="dk1"/>
                </a:solidFill>
              </a:rPr>
              <a:t> passing references in the </a:t>
            </a:r>
            <a:r>
              <a:rPr lang="en-GB" u="sng">
                <a:solidFill>
                  <a:srgbClr val="FC389A"/>
                </a:solidFill>
                <a:hlinkClick r:id="rId5">
                  <a:extLst>
                    <a:ext uri="{A12FA001-AC4F-418D-AE19-62706E023703}">
                      <ahyp:hlinkClr val="tx"/>
                    </a:ext>
                  </a:extLst>
                </a:hlinkClick>
              </a:rPr>
              <a:t>European Competitiveness Fund</a:t>
            </a:r>
            <a:r>
              <a:rPr lang="en-GB">
                <a:solidFill>
                  <a:schemeClr val="dk1"/>
                </a:solidFill>
              </a:rPr>
              <a:t>, the </a:t>
            </a:r>
            <a:r>
              <a:rPr lang="en-GB" u="sng">
                <a:solidFill>
                  <a:srgbClr val="FC389A"/>
                </a:solidFill>
                <a:hlinkClick r:id="rId6">
                  <a:extLst>
                    <a:ext uri="{A12FA001-AC4F-418D-AE19-62706E023703}">
                      <ahyp:hlinkClr val="tx"/>
                    </a:ext>
                  </a:extLst>
                </a:hlinkClick>
              </a:rPr>
              <a:t>Global Europe Instrument</a:t>
            </a:r>
            <a:r>
              <a:rPr lang="en-GB">
                <a:solidFill>
                  <a:schemeClr val="dk1"/>
                </a:solidFill>
              </a:rPr>
              <a:t>, and the </a:t>
            </a:r>
            <a:r>
              <a:rPr lang="en-GB" u="sng">
                <a:solidFill>
                  <a:srgbClr val="FC389A"/>
                </a:solidFill>
                <a:hlinkClick r:id="rId7">
                  <a:extLst>
                    <a:ext uri="{A12FA001-AC4F-418D-AE19-62706E023703}">
                      <ahyp:hlinkClr val="tx"/>
                    </a:ext>
                  </a:extLst>
                </a:hlinkClick>
              </a:rPr>
              <a:t>National and Regional Partnership Plans</a:t>
            </a:r>
            <a:r>
              <a:rPr lang="en-GB">
                <a:solidFill>
                  <a:schemeClr val="dk1"/>
                </a:solidFill>
              </a:rPr>
              <a:t>. No dedicated culture cluster in </a:t>
            </a:r>
            <a:r>
              <a:rPr lang="en-GB" u="sng">
                <a:solidFill>
                  <a:srgbClr val="FC389A"/>
                </a:solidFill>
                <a:hlinkClick r:id="rId8">
                  <a:extLst>
                    <a:ext uri="{A12FA001-AC4F-418D-AE19-62706E023703}">
                      <ahyp:hlinkClr val="tx"/>
                    </a:ext>
                  </a:extLst>
                </a:hlinkClick>
              </a:rPr>
              <a:t>Horizon Europe</a:t>
            </a:r>
            <a:r>
              <a:rPr lang="en-GB">
                <a:solidFill>
                  <a:schemeClr val="dk1"/>
                </a:solidFill>
              </a:rPr>
              <a:t>.</a:t>
            </a:r>
            <a:endParaRPr>
              <a:solidFill>
                <a:schemeClr val="dk1"/>
              </a:solidFill>
            </a:endParaRPr>
          </a:p>
          <a:p>
            <a:pPr indent="0" lvl="0" marL="0" rtl="0" algn="l">
              <a:lnSpc>
                <a:spcPct val="115000"/>
              </a:lnSpc>
              <a:spcBef>
                <a:spcPts val="600"/>
              </a:spcBef>
              <a:spcAft>
                <a:spcPts val="0"/>
              </a:spcAft>
              <a:buClr>
                <a:schemeClr val="dk1"/>
              </a:buClr>
              <a:buSzPts val="1100"/>
              <a:buFont typeface="Arial"/>
              <a:buNone/>
            </a:pPr>
            <a:r>
              <a:rPr lang="en-GB">
                <a:solidFill>
                  <a:schemeClr val="dk1"/>
                </a:solidFill>
              </a:rPr>
              <a:t>The European Parliament and the Council now need to react to the Commission’s proposal.</a:t>
            </a:r>
            <a:endParaRPr>
              <a:solidFill>
                <a:schemeClr val="dk1"/>
              </a:solidFill>
            </a:endParaRPr>
          </a:p>
          <a:p>
            <a:pPr indent="0" lvl="0" marL="0" rtl="0" algn="l">
              <a:lnSpc>
                <a:spcPct val="115000"/>
              </a:lnSpc>
              <a:spcBef>
                <a:spcPts val="600"/>
              </a:spcBef>
              <a:spcAft>
                <a:spcPts val="600"/>
              </a:spcAft>
              <a:buClr>
                <a:schemeClr val="dk1"/>
              </a:buClr>
              <a:buSzPts val="1100"/>
              <a:buFont typeface="Arial"/>
              <a:buNone/>
            </a:pPr>
            <a:r>
              <a:rPr lang="en-GB">
                <a:solidFill>
                  <a:schemeClr val="dk1"/>
                </a:solidFill>
              </a:rPr>
              <a:t>Culture Action Europe prepared its general </a:t>
            </a:r>
            <a:r>
              <a:rPr lang="en-GB" u="sng">
                <a:solidFill>
                  <a:srgbClr val="FC389A"/>
                </a:solidFill>
                <a:hlinkClick r:id="rId9">
                  <a:extLst>
                    <a:ext uri="{A12FA001-AC4F-418D-AE19-62706E023703}">
                      <ahyp:hlinkClr val="tx"/>
                    </a:ext>
                  </a:extLst>
                </a:hlinkClick>
              </a:rPr>
              <a:t>position on the MFF</a:t>
            </a:r>
            <a:r>
              <a:rPr lang="en-GB">
                <a:solidFill>
                  <a:schemeClr val="dk1"/>
                </a:solidFill>
              </a:rPr>
              <a:t> and shared it with cultural attachés, competitiveness and research attachés, and MEPs.</a:t>
            </a:r>
            <a:endParaRPr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3b5744532c8_0_11"/>
          <p:cNvSpPr txBox="1"/>
          <p:nvPr>
            <p:ph type="ctrTitle"/>
          </p:nvPr>
        </p:nvSpPr>
        <p:spPr>
          <a:xfrm>
            <a:off x="661549" y="372920"/>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The MFF package consists of:</a:t>
            </a:r>
            <a:endParaRPr sz="2200">
              <a:solidFill>
                <a:srgbClr val="FC389A"/>
              </a:solidFill>
              <a:latin typeface="Roboto Serif"/>
              <a:ea typeface="Roboto Serif"/>
              <a:cs typeface="Roboto Serif"/>
              <a:sym typeface="Roboto Serif"/>
            </a:endParaRPr>
          </a:p>
        </p:txBody>
      </p:sp>
      <p:sp>
        <p:nvSpPr>
          <p:cNvPr id="65" name="Google Shape;65;g3b5744532c8_0_11"/>
          <p:cNvSpPr txBox="1"/>
          <p:nvPr/>
        </p:nvSpPr>
        <p:spPr>
          <a:xfrm>
            <a:off x="585350" y="892079"/>
            <a:ext cx="8123700" cy="3930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900"/>
              </a:spcBef>
              <a:spcAft>
                <a:spcPts val="0"/>
              </a:spcAft>
              <a:buClr>
                <a:schemeClr val="dk1"/>
              </a:buClr>
              <a:buSzPts val="1400"/>
              <a:buAutoNum type="arabicParenR"/>
            </a:pPr>
            <a:r>
              <a:rPr b="1" lang="en-GB" u="sng">
                <a:solidFill>
                  <a:srgbClr val="FC389A"/>
                </a:solidFill>
                <a:hlinkClick r:id="rId3">
                  <a:extLst>
                    <a:ext uri="{A12FA001-AC4F-418D-AE19-62706E023703}">
                      <ahyp:hlinkClr val="tx"/>
                    </a:ext>
                  </a:extLst>
                </a:hlinkClick>
              </a:rPr>
              <a:t>MFF regulation</a:t>
            </a:r>
            <a:r>
              <a:rPr lang="en-GB">
                <a:solidFill>
                  <a:schemeClr val="dk1"/>
                </a:solidFill>
              </a:rPr>
              <a:t> (general structure and architecture of the programme, main headings and their budget, special instruments and adjustments, main rules, etc.)</a:t>
            </a:r>
            <a:endParaRPr>
              <a:solidFill>
                <a:schemeClr val="dk1"/>
              </a:solidFill>
            </a:endParaRPr>
          </a:p>
          <a:p>
            <a:pPr indent="-317500" lvl="0" marL="457200" marR="0" rtl="0" algn="l">
              <a:lnSpc>
                <a:spcPct val="115000"/>
              </a:lnSpc>
              <a:spcBef>
                <a:spcPts val="0"/>
              </a:spcBef>
              <a:spcAft>
                <a:spcPts val="0"/>
              </a:spcAft>
              <a:buClr>
                <a:schemeClr val="dk1"/>
              </a:buClr>
              <a:buSzPts val="1400"/>
              <a:buAutoNum type="arabicParenR"/>
            </a:pPr>
            <a:r>
              <a:rPr b="1" lang="en-GB" u="sng">
                <a:solidFill>
                  <a:srgbClr val="FC389A"/>
                </a:solidFill>
                <a:hlinkClick r:id="rId4">
                  <a:extLst>
                    <a:ext uri="{A12FA001-AC4F-418D-AE19-62706E023703}">
                      <ahyp:hlinkClr val="tx"/>
                    </a:ext>
                  </a:extLst>
                </a:hlinkClick>
              </a:rPr>
              <a:t>System of own resources</a:t>
            </a:r>
            <a:r>
              <a:rPr lang="en-GB">
                <a:solidFill>
                  <a:schemeClr val="dk1"/>
                </a:solidFill>
              </a:rPr>
              <a:t> (where the EU plans to find additional money for its budget, beyond Member State contributions)</a:t>
            </a:r>
            <a:endParaRPr>
              <a:solidFill>
                <a:schemeClr val="dk1"/>
              </a:solidFill>
            </a:endParaRPr>
          </a:p>
          <a:p>
            <a:pPr indent="-317500" lvl="0" marL="457200" marR="0" rtl="0" algn="l">
              <a:lnSpc>
                <a:spcPct val="115000"/>
              </a:lnSpc>
              <a:spcBef>
                <a:spcPts val="0"/>
              </a:spcBef>
              <a:spcAft>
                <a:spcPts val="0"/>
              </a:spcAft>
              <a:buClr>
                <a:schemeClr val="dk1"/>
              </a:buClr>
              <a:buSzPts val="1400"/>
              <a:buAutoNum type="arabicParenR"/>
            </a:pPr>
            <a:r>
              <a:rPr b="1" lang="en-GB" u="sng">
                <a:solidFill>
                  <a:srgbClr val="FC389A"/>
                </a:solidFill>
                <a:hlinkClick r:id="rId5">
                  <a:extLst>
                    <a:ext uri="{A12FA001-AC4F-418D-AE19-62706E023703}">
                      <ahyp:hlinkClr val="tx"/>
                    </a:ext>
                  </a:extLst>
                </a:hlinkClick>
              </a:rPr>
              <a:t>Budget expenditure tracking and performance framework</a:t>
            </a:r>
            <a:r>
              <a:rPr b="1" lang="en-GB">
                <a:solidFill>
                  <a:schemeClr val="dk1"/>
                </a:solidFill>
              </a:rPr>
              <a:t> </a:t>
            </a:r>
            <a:r>
              <a:rPr lang="en-GB">
                <a:solidFill>
                  <a:schemeClr val="dk1"/>
                </a:solidFill>
              </a:rPr>
              <a:t>(previously, each funding programme contained its own indicators in its legal base; these are now consolidated into a single regulation)</a:t>
            </a:r>
            <a:endParaRPr>
              <a:solidFill>
                <a:schemeClr val="dk1"/>
              </a:solidFill>
            </a:endParaRPr>
          </a:p>
          <a:p>
            <a:pPr indent="-317500" lvl="0" marL="457200" marR="0" rtl="0" algn="l">
              <a:lnSpc>
                <a:spcPct val="115000"/>
              </a:lnSpc>
              <a:spcBef>
                <a:spcPts val="0"/>
              </a:spcBef>
              <a:spcAft>
                <a:spcPts val="0"/>
              </a:spcAft>
              <a:buClr>
                <a:schemeClr val="dk1"/>
              </a:buClr>
              <a:buSzPts val="1400"/>
              <a:buAutoNum type="arabicParenR"/>
            </a:pPr>
            <a:r>
              <a:rPr b="1" lang="en-GB" u="sng">
                <a:solidFill>
                  <a:srgbClr val="FC389A"/>
                </a:solidFill>
                <a:hlinkClick r:id="rId6">
                  <a:extLst>
                    <a:ext uri="{A12FA001-AC4F-418D-AE19-62706E023703}">
                      <ahyp:hlinkClr val="tx"/>
                    </a:ext>
                  </a:extLst>
                </a:hlinkClick>
              </a:rPr>
              <a:t>Programme</a:t>
            </a:r>
            <a:r>
              <a:rPr b="1" lang="en-GB" u="sng">
                <a:solidFill>
                  <a:srgbClr val="FC389A"/>
                </a:solidFill>
                <a:hlinkClick r:id="rId7">
                  <a:extLst>
                    <a:ext uri="{A12FA001-AC4F-418D-AE19-62706E023703}">
                      <ahyp:hlinkClr val="tx"/>
                    </a:ext>
                  </a:extLst>
                </a:hlinkClick>
              </a:rPr>
              <a:t> </a:t>
            </a:r>
            <a:r>
              <a:rPr b="1" lang="en-GB" u="sng">
                <a:solidFill>
                  <a:srgbClr val="FC389A"/>
                </a:solidFill>
                <a:hlinkClick r:id="rId8">
                  <a:extLst>
                    <a:ext uri="{A12FA001-AC4F-418D-AE19-62706E023703}">
                      <ahyp:hlinkClr val="tx"/>
                    </a:ext>
                  </a:extLst>
                </a:hlinkClick>
              </a:rPr>
              <a:t>regulations</a:t>
            </a:r>
            <a:r>
              <a:rPr lang="en-GB">
                <a:solidFill>
                  <a:schemeClr val="dk1"/>
                </a:solidFill>
              </a:rPr>
              <a:t> (AgoraEU, Horizon Europe, </a:t>
            </a:r>
            <a:r>
              <a:rPr lang="en-GB">
                <a:solidFill>
                  <a:schemeClr val="dk1"/>
                </a:solidFill>
              </a:rPr>
              <a:t>Erasmus</a:t>
            </a:r>
            <a:r>
              <a:rPr lang="en-GB">
                <a:solidFill>
                  <a:schemeClr val="dk1"/>
                </a:solidFill>
              </a:rPr>
              <a:t>+, etc.)</a:t>
            </a:r>
            <a:endParaRPr>
              <a:solidFill>
                <a:schemeClr val="dk1"/>
              </a:solidFill>
            </a:endParaRPr>
          </a:p>
          <a:p>
            <a:pPr indent="0" lvl="0" marL="0" rtl="0" algn="l">
              <a:lnSpc>
                <a:spcPct val="115000"/>
              </a:lnSpc>
              <a:spcBef>
                <a:spcPts val="900"/>
              </a:spcBef>
              <a:spcAft>
                <a:spcPts val="0"/>
              </a:spcAft>
              <a:buNone/>
            </a:pPr>
            <a:r>
              <a:rPr b="1" lang="en-GB" sz="1100">
                <a:solidFill>
                  <a:schemeClr val="dk1"/>
                </a:solidFill>
              </a:rPr>
              <a:t>MFF Regulation: </a:t>
            </a:r>
            <a:r>
              <a:rPr lang="en-GB" sz="1100">
                <a:solidFill>
                  <a:schemeClr val="dk1"/>
                </a:solidFill>
              </a:rPr>
              <a:t>Commission proposes the MFF Regulation (a Council regulation). The Council must agree unanimously on the text and can only adopt it after the European Parliament has given its consent (a yes/no absolute majority vote). MEPs cannot table amendments to the legislative text; they can only approve or reject it. If Parliament refuses, the act cannot be adopted. Because Parliament can’t amend, it threatens to withhold consent to push changes before the final vote. The usual route is that Member States adjust the Council text during negotiations to meet some of Parliament’s demands.</a:t>
            </a:r>
            <a:endParaRPr sz="1100">
              <a:solidFill>
                <a:schemeClr val="dk1"/>
              </a:solidFill>
            </a:endParaRPr>
          </a:p>
          <a:p>
            <a:pPr indent="0" lvl="0" marL="0" marR="0" rtl="0" algn="l">
              <a:lnSpc>
                <a:spcPct val="115000"/>
              </a:lnSpc>
              <a:spcBef>
                <a:spcPts val="900"/>
              </a:spcBef>
              <a:spcAft>
                <a:spcPts val="900"/>
              </a:spcAft>
              <a:buNone/>
            </a:pPr>
            <a:r>
              <a:rPr b="1" lang="en-GB" sz="1100">
                <a:solidFill>
                  <a:schemeClr val="dk1"/>
                </a:solidFill>
              </a:rPr>
              <a:t>Programme regulations and performance framework: </a:t>
            </a:r>
            <a:r>
              <a:rPr lang="en-GB" sz="1100">
                <a:solidFill>
                  <a:schemeClr val="dk1"/>
                </a:solidFill>
              </a:rPr>
              <a:t>Commission proposes. Parliament and Council are co-legislators under the ordinary legislative procedure: MEPs can table and vote amendments </a:t>
            </a:r>
            <a:r>
              <a:rPr lang="en-GB" sz="1100">
                <a:solidFill>
                  <a:schemeClr val="dk1"/>
                </a:solidFill>
              </a:rPr>
              <a:t>(committee report + vote in the plenary)</a:t>
            </a:r>
            <a:r>
              <a:rPr lang="en-GB" sz="1100">
                <a:solidFill>
                  <a:schemeClr val="dk1"/>
                </a:solidFill>
              </a:rPr>
              <a:t>; Council adopts its position; the institutions negotiate and must agree on one text for adoption.</a:t>
            </a:r>
            <a:endParaRPr b="1"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g3b5744532c8_0_49"/>
          <p:cNvSpPr txBox="1"/>
          <p:nvPr>
            <p:ph type="ctrTitle"/>
          </p:nvPr>
        </p:nvSpPr>
        <p:spPr>
          <a:xfrm>
            <a:off x="661549" y="348049"/>
            <a:ext cx="7971300" cy="554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The most relevant files for culture now</a:t>
            </a:r>
            <a:endParaRPr sz="2000">
              <a:solidFill>
                <a:srgbClr val="FC389A"/>
              </a:solidFill>
              <a:latin typeface="Roboto Serif"/>
              <a:ea typeface="Roboto Serif"/>
              <a:cs typeface="Roboto Serif"/>
              <a:sym typeface="Roboto Serif"/>
            </a:endParaRPr>
          </a:p>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 —reports on and amendments to:</a:t>
            </a:r>
            <a:endParaRPr sz="2200">
              <a:solidFill>
                <a:srgbClr val="FC389A"/>
              </a:solidFill>
              <a:latin typeface="Roboto Serif"/>
              <a:ea typeface="Roboto Serif"/>
              <a:cs typeface="Roboto Serif"/>
              <a:sym typeface="Roboto Serif"/>
            </a:endParaRPr>
          </a:p>
        </p:txBody>
      </p:sp>
      <p:sp>
        <p:nvSpPr>
          <p:cNvPr id="71" name="Google Shape;71;g3b5744532c8_0_49"/>
          <p:cNvSpPr txBox="1"/>
          <p:nvPr/>
        </p:nvSpPr>
        <p:spPr>
          <a:xfrm>
            <a:off x="585350" y="1054100"/>
            <a:ext cx="8123700" cy="3109200"/>
          </a:xfrm>
          <a:prstGeom prst="rect">
            <a:avLst/>
          </a:prstGeom>
          <a:noFill/>
          <a:ln>
            <a:noFill/>
          </a:ln>
        </p:spPr>
        <p:txBody>
          <a:bodyPr anchorCtr="0" anchor="t" bIns="91425" lIns="91425" spcFirstLastPara="1" rIns="91425" wrap="square" tIns="91425">
            <a:spAutoFit/>
          </a:bodyPr>
          <a:lstStyle/>
          <a:p>
            <a:pPr indent="-317500" lvl="0" marL="457200" marR="63500" rtl="0" algn="l">
              <a:lnSpc>
                <a:spcPct val="115000"/>
              </a:lnSpc>
              <a:spcBef>
                <a:spcPts val="0"/>
              </a:spcBef>
              <a:spcAft>
                <a:spcPts val="0"/>
              </a:spcAft>
              <a:buClr>
                <a:schemeClr val="dk1"/>
              </a:buClr>
              <a:buSzPts val="1400"/>
              <a:buChar char="●"/>
            </a:pPr>
            <a:r>
              <a:rPr lang="en-GB"/>
              <a:t>MFF Regulation</a:t>
            </a:r>
            <a:endParaRPr>
              <a:solidFill>
                <a:srgbClr val="FC389A"/>
              </a:solidFill>
            </a:endParaRPr>
          </a:p>
          <a:p>
            <a:pPr indent="-317500" lvl="0" marL="457200" marR="0" rtl="0" algn="l">
              <a:lnSpc>
                <a:spcPct val="115000"/>
              </a:lnSpc>
              <a:spcBef>
                <a:spcPts val="0"/>
              </a:spcBef>
              <a:spcAft>
                <a:spcPts val="0"/>
              </a:spcAft>
              <a:buClr>
                <a:schemeClr val="dk1"/>
              </a:buClr>
              <a:buSzPts val="1400"/>
              <a:buChar char="●"/>
            </a:pPr>
            <a:r>
              <a:rPr lang="en-GB">
                <a:solidFill>
                  <a:schemeClr val="dk1"/>
                </a:solidFill>
              </a:rPr>
              <a:t>AgoraEU Regulation</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GB">
                <a:solidFill>
                  <a:schemeClr val="dk1"/>
                </a:solidFill>
              </a:rPr>
              <a:t>European Competitiveness Fund Regulation</a:t>
            </a:r>
            <a:endParaRPr>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GB">
                <a:solidFill>
                  <a:schemeClr val="dk1"/>
                </a:solidFill>
              </a:rPr>
              <a:t>Horizon Europe: 		Horizon Europe - </a:t>
            </a:r>
            <a:r>
              <a:rPr lang="en-GB" u="sng">
                <a:solidFill>
                  <a:srgbClr val="FC389A"/>
                </a:solidFill>
                <a:hlinkClick r:id="rId3">
                  <a:extLst>
                    <a:ext uri="{A12FA001-AC4F-418D-AE19-62706E023703}">
                      <ahyp:hlinkClr val="tx"/>
                    </a:ext>
                  </a:extLst>
                </a:hlinkClick>
              </a:rPr>
              <a:t>Framework Programme Regulation proposal</a:t>
            </a:r>
            <a:endParaRPr>
              <a:solidFill>
                <a:srgbClr val="FC389A"/>
              </a:solidFill>
            </a:endParaRPr>
          </a:p>
          <a:p>
            <a:pPr indent="0" lvl="0" marL="457200" marR="0" rtl="0" algn="l">
              <a:lnSpc>
                <a:spcPct val="115000"/>
              </a:lnSpc>
              <a:spcBef>
                <a:spcPts val="900"/>
              </a:spcBef>
              <a:spcAft>
                <a:spcPts val="0"/>
              </a:spcAft>
              <a:buNone/>
            </a:pPr>
            <a:r>
              <a:rPr lang="en-GB">
                <a:solidFill>
                  <a:schemeClr val="dk1"/>
                </a:solidFill>
              </a:rPr>
              <a:t>				Horizon Europe - </a:t>
            </a:r>
            <a:r>
              <a:rPr lang="en-GB" u="sng">
                <a:solidFill>
                  <a:srgbClr val="FC389A"/>
                </a:solidFill>
                <a:hlinkClick r:id="rId4">
                  <a:extLst>
                    <a:ext uri="{A12FA001-AC4F-418D-AE19-62706E023703}">
                      <ahyp:hlinkClr val="tx"/>
                    </a:ext>
                  </a:extLst>
                </a:hlinkClick>
              </a:rPr>
              <a:t>Specific Programme Decision proposal</a:t>
            </a:r>
            <a:endParaRPr>
              <a:solidFill>
                <a:srgbClr val="FC389A"/>
              </a:solidFill>
            </a:endParaRPr>
          </a:p>
          <a:p>
            <a:pPr indent="-317500" lvl="0" marL="457200" marR="0" rtl="0" algn="l">
              <a:lnSpc>
                <a:spcPct val="115000"/>
              </a:lnSpc>
              <a:spcBef>
                <a:spcPts val="900"/>
              </a:spcBef>
              <a:spcAft>
                <a:spcPts val="0"/>
              </a:spcAft>
              <a:buClr>
                <a:schemeClr val="dk1"/>
              </a:buClr>
              <a:buSzPts val="1400"/>
              <a:buChar char="●"/>
            </a:pPr>
            <a:r>
              <a:rPr lang="en-GB">
                <a:solidFill>
                  <a:schemeClr val="dk1"/>
                </a:solidFill>
              </a:rPr>
              <a:t>Global Europe Instrument Regulation</a:t>
            </a:r>
            <a:endParaRPr>
              <a:solidFill>
                <a:schemeClr val="dk1"/>
              </a:solidFill>
            </a:endParaRPr>
          </a:p>
          <a:p>
            <a:pPr indent="-317500" lvl="0" marL="457200" marR="63500" rtl="0" algn="l">
              <a:lnSpc>
                <a:spcPct val="115000"/>
              </a:lnSpc>
              <a:spcBef>
                <a:spcPts val="0"/>
              </a:spcBef>
              <a:spcAft>
                <a:spcPts val="0"/>
              </a:spcAft>
              <a:buClr>
                <a:schemeClr val="dk1"/>
              </a:buClr>
              <a:buSzPts val="1400"/>
              <a:buChar char="●"/>
            </a:pPr>
            <a:r>
              <a:rPr lang="en-GB">
                <a:solidFill>
                  <a:schemeClr val="dk1"/>
                </a:solidFill>
              </a:rPr>
              <a:t>European Fund for Regional Development and Cohesion Fund (National and Regional Partnership Plans)</a:t>
            </a:r>
            <a:endParaRPr>
              <a:solidFill>
                <a:schemeClr val="dk1"/>
              </a:solidFill>
            </a:endParaRPr>
          </a:p>
          <a:p>
            <a:pPr indent="0" lvl="0" marL="0" marR="63500" rtl="0" algn="l">
              <a:lnSpc>
                <a:spcPct val="115000"/>
              </a:lnSpc>
              <a:spcBef>
                <a:spcPts val="0"/>
              </a:spcBef>
              <a:spcAft>
                <a:spcPts val="0"/>
              </a:spcAft>
              <a:buNone/>
            </a:pPr>
            <a:r>
              <a:t/>
            </a:r>
            <a:endParaRPr>
              <a:solidFill>
                <a:schemeClr val="dk1"/>
              </a:solidFill>
            </a:endParaRPr>
          </a:p>
          <a:p>
            <a:pPr indent="0" lvl="0" marL="0" marR="63500" rtl="0" algn="l">
              <a:lnSpc>
                <a:spcPct val="115000"/>
              </a:lnSpc>
              <a:spcBef>
                <a:spcPts val="0"/>
              </a:spcBef>
              <a:spcAft>
                <a:spcPts val="0"/>
              </a:spcAft>
              <a:buNone/>
            </a:pPr>
            <a:r>
              <a:t/>
            </a:r>
            <a:endParaRPr>
              <a:solidFill>
                <a:schemeClr val="dk1"/>
              </a:solidFill>
            </a:endParaRPr>
          </a:p>
          <a:p>
            <a:pPr indent="0" lvl="0" marL="0" marR="63500" rtl="0" algn="l">
              <a:lnSpc>
                <a:spcPct val="115000"/>
              </a:lnSpc>
              <a:spcBef>
                <a:spcPts val="0"/>
              </a:spcBef>
              <a:spcAft>
                <a:spcPts val="0"/>
              </a:spcAft>
              <a:buNone/>
            </a:pPr>
            <a:r>
              <a:rPr lang="en-GB" u="sng">
                <a:solidFill>
                  <a:srgbClr val="FC389A"/>
                </a:solidFill>
                <a:hlinkClick r:id="rId5">
                  <a:extLst>
                    <a:ext uri="{A12FA001-AC4F-418D-AE19-62706E023703}">
                      <ahyp:hlinkClr val="tx"/>
                    </a:ext>
                  </a:extLst>
                </a:hlinkClick>
              </a:rPr>
              <a:t>The whole MFF package</a:t>
            </a:r>
            <a:r>
              <a:rPr lang="en-GB">
                <a:solidFill>
                  <a:schemeClr val="dk1"/>
                </a:solidFill>
              </a:rPr>
              <a:t> (section Legal Documents)</a:t>
            </a:r>
            <a:endParaRPr>
              <a:solidFill>
                <a:schemeClr val="dk1"/>
              </a:solidFill>
            </a:endParaRPr>
          </a:p>
        </p:txBody>
      </p:sp>
      <p:cxnSp>
        <p:nvCxnSpPr>
          <p:cNvPr id="72" name="Google Shape;72;g3b5744532c8_0_49"/>
          <p:cNvCxnSpPr/>
          <p:nvPr/>
        </p:nvCxnSpPr>
        <p:spPr>
          <a:xfrm>
            <a:off x="2539850" y="1990080"/>
            <a:ext cx="382800" cy="12900"/>
          </a:xfrm>
          <a:prstGeom prst="straightConnector1">
            <a:avLst/>
          </a:prstGeom>
          <a:noFill/>
          <a:ln cap="flat" cmpd="sng" w="19050">
            <a:solidFill>
              <a:srgbClr val="FC389A"/>
            </a:solidFill>
            <a:prstDash val="solid"/>
            <a:round/>
            <a:headEnd len="med" w="med" type="none"/>
            <a:tailEnd len="med" w="med" type="triangle"/>
          </a:ln>
        </p:spPr>
      </p:cxnSp>
      <p:cxnSp>
        <p:nvCxnSpPr>
          <p:cNvPr id="73" name="Google Shape;73;g3b5744532c8_0_49"/>
          <p:cNvCxnSpPr/>
          <p:nvPr/>
        </p:nvCxnSpPr>
        <p:spPr>
          <a:xfrm>
            <a:off x="2517325" y="2091881"/>
            <a:ext cx="379800" cy="281100"/>
          </a:xfrm>
          <a:prstGeom prst="straightConnector1">
            <a:avLst/>
          </a:prstGeom>
          <a:noFill/>
          <a:ln cap="flat" cmpd="sng" w="19050">
            <a:solidFill>
              <a:srgbClr val="FC389A"/>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b981afd245_0_6"/>
          <p:cNvSpPr txBox="1"/>
          <p:nvPr>
            <p:ph type="ctrTitle"/>
          </p:nvPr>
        </p:nvSpPr>
        <p:spPr>
          <a:xfrm>
            <a:off x="661549" y="303225"/>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Council’s position</a:t>
            </a:r>
            <a:endParaRPr sz="2000">
              <a:solidFill>
                <a:srgbClr val="FC389A"/>
              </a:solidFill>
              <a:latin typeface="Roboto Serif"/>
              <a:ea typeface="Roboto Serif"/>
              <a:cs typeface="Roboto Serif"/>
              <a:sym typeface="Roboto Serif"/>
            </a:endParaRPr>
          </a:p>
        </p:txBody>
      </p:sp>
      <p:sp>
        <p:nvSpPr>
          <p:cNvPr id="79" name="Google Shape;79;g3b981afd245_0_6"/>
          <p:cNvSpPr txBox="1"/>
          <p:nvPr/>
        </p:nvSpPr>
        <p:spPr>
          <a:xfrm>
            <a:off x="585350" y="740132"/>
            <a:ext cx="8123700" cy="4391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GB" u="sng">
                <a:solidFill>
                  <a:srgbClr val="FC389A"/>
                </a:solidFill>
                <a:hlinkClick r:id="rId3">
                  <a:extLst>
                    <a:ext uri="{A12FA001-AC4F-418D-AE19-62706E023703}">
                      <ahyp:hlinkClr val="tx"/>
                    </a:ext>
                  </a:extLst>
                </a:hlinkClick>
              </a:rPr>
              <a:t>Timeline</a:t>
            </a:r>
            <a:r>
              <a:rPr lang="en-GB"/>
              <a:t>; </a:t>
            </a:r>
            <a:r>
              <a:rPr lang="en-GB">
                <a:solidFill>
                  <a:schemeClr val="dk1"/>
                </a:solidFill>
              </a:rPr>
              <a:t>General Affairs Committee meeting in December 2025 </a:t>
            </a:r>
            <a:endParaRPr>
              <a:solidFill>
                <a:schemeClr val="dk1"/>
              </a:solidFill>
            </a:endParaRPr>
          </a:p>
          <a:p>
            <a:pPr indent="-317500" lvl="0" marL="457200" rtl="0" algn="l">
              <a:lnSpc>
                <a:spcPct val="115000"/>
              </a:lnSpc>
              <a:spcBef>
                <a:spcPts val="1000"/>
              </a:spcBef>
              <a:spcAft>
                <a:spcPts val="0"/>
              </a:spcAft>
              <a:buClr>
                <a:schemeClr val="dk1"/>
              </a:buClr>
              <a:buSzPts val="1400"/>
              <a:buChar char="●"/>
            </a:pPr>
            <a:r>
              <a:rPr lang="en-GB">
                <a:solidFill>
                  <a:schemeClr val="dk1"/>
                </a:solidFill>
              </a:rPr>
              <a:t>Ambition to conclude the MFF negotiations </a:t>
            </a:r>
            <a:r>
              <a:rPr lang="en-GB" u="sng">
                <a:solidFill>
                  <a:srgbClr val="FC389A"/>
                </a:solidFill>
                <a:hlinkClick r:id="rId4">
                  <a:extLst>
                    <a:ext uri="{A12FA001-AC4F-418D-AE19-62706E023703}">
                      <ahyp:hlinkClr val="tx"/>
                    </a:ext>
                  </a:extLst>
                </a:hlinkClick>
              </a:rPr>
              <a:t>by the end of 2026</a:t>
            </a:r>
            <a:r>
              <a:rPr lang="en-GB">
                <a:solidFill>
                  <a:srgbClr val="FC389A"/>
                </a:solidFill>
              </a:rPr>
              <a:t>  </a:t>
            </a:r>
            <a:endParaRPr>
              <a:solidFill>
                <a:srgbClr val="FC389A"/>
              </a:solidFill>
            </a:endParaRPr>
          </a:p>
          <a:p>
            <a:pPr indent="-317500" lvl="0" marL="457200" rtl="0" algn="l">
              <a:lnSpc>
                <a:spcPct val="115000"/>
              </a:lnSpc>
              <a:spcBef>
                <a:spcPts val="1000"/>
              </a:spcBef>
              <a:spcAft>
                <a:spcPts val="0"/>
              </a:spcAft>
              <a:buClr>
                <a:schemeClr val="dk1"/>
              </a:buClr>
              <a:buSzPts val="1400"/>
              <a:buChar char="●"/>
            </a:pPr>
            <a:r>
              <a:rPr b="1" lang="en-GB">
                <a:solidFill>
                  <a:srgbClr val="222222"/>
                </a:solidFill>
                <a:highlight>
                  <a:schemeClr val="lt1"/>
                </a:highlight>
              </a:rPr>
              <a:t>MFF: </a:t>
            </a:r>
            <a:r>
              <a:rPr lang="en-GB">
                <a:solidFill>
                  <a:srgbClr val="222222"/>
                </a:solidFill>
                <a:highlight>
                  <a:schemeClr val="lt1"/>
                </a:highlight>
              </a:rPr>
              <a:t>no final agreement on the negotiating box yet; </a:t>
            </a:r>
            <a:r>
              <a:rPr lang="en-GB" u="sng">
                <a:solidFill>
                  <a:srgbClr val="FC389A"/>
                </a:solidFill>
                <a:highlight>
                  <a:schemeClr val="lt1"/>
                </a:highlight>
                <a:hlinkClick r:id="rId5">
                  <a:extLst>
                    <a:ext uri="{A12FA001-AC4F-418D-AE19-62706E023703}">
                      <ahyp:hlinkClr val="tx"/>
                    </a:ext>
                  </a:extLst>
                </a:hlinkClick>
              </a:rPr>
              <a:t>first draft</a:t>
            </a:r>
            <a:r>
              <a:rPr lang="en-GB">
                <a:solidFill>
                  <a:srgbClr val="222222"/>
                </a:solidFill>
                <a:highlight>
                  <a:schemeClr val="lt1"/>
                </a:highlight>
              </a:rPr>
              <a:t> prepared under the Danish Presidency was issued in December without figures; Cyprus Presidency continues work (the proposed MFF architecture with 4 headings is generally accepted, focus on flexibility)</a:t>
            </a:r>
            <a:endParaRPr>
              <a:solidFill>
                <a:srgbClr val="222222"/>
              </a:solidFill>
              <a:highlight>
                <a:schemeClr val="lt1"/>
              </a:highlight>
            </a:endParaRPr>
          </a:p>
          <a:p>
            <a:pPr indent="-317500" lvl="0" marL="457200" rtl="0" algn="l">
              <a:lnSpc>
                <a:spcPct val="115000"/>
              </a:lnSpc>
              <a:spcBef>
                <a:spcPts val="1000"/>
              </a:spcBef>
              <a:spcAft>
                <a:spcPts val="0"/>
              </a:spcAft>
              <a:buClr>
                <a:srgbClr val="222222"/>
              </a:buClr>
              <a:buSzPts val="1400"/>
              <a:buChar char="●"/>
            </a:pPr>
            <a:r>
              <a:rPr b="1" lang="en-GB">
                <a:solidFill>
                  <a:srgbClr val="222222"/>
                </a:solidFill>
                <a:highlight>
                  <a:schemeClr val="lt1"/>
                </a:highlight>
              </a:rPr>
              <a:t>European Competitiveness Fund:</a:t>
            </a:r>
            <a:r>
              <a:rPr lang="en-GB">
                <a:solidFill>
                  <a:srgbClr val="222222"/>
                </a:solidFill>
                <a:highlight>
                  <a:schemeClr val="lt1"/>
                </a:highlight>
              </a:rPr>
              <a:t> </a:t>
            </a:r>
            <a:r>
              <a:rPr lang="en-GB" u="sng">
                <a:solidFill>
                  <a:srgbClr val="FC389A"/>
                </a:solidFill>
                <a:highlight>
                  <a:schemeClr val="lt1"/>
                </a:highlight>
                <a:hlinkClick r:id="rId6">
                  <a:extLst>
                    <a:ext uri="{A12FA001-AC4F-418D-AE19-62706E023703}">
                      <ahyp:hlinkClr val="tx"/>
                    </a:ext>
                  </a:extLst>
                </a:hlinkClick>
              </a:rPr>
              <a:t>progress report</a:t>
            </a:r>
            <a:r>
              <a:rPr lang="en-GB">
                <a:solidFill>
                  <a:srgbClr val="FC389A"/>
                </a:solidFill>
                <a:highlight>
                  <a:schemeClr val="lt1"/>
                </a:highlight>
              </a:rPr>
              <a:t> </a:t>
            </a:r>
            <a:r>
              <a:rPr lang="en-GB">
                <a:solidFill>
                  <a:srgbClr val="222222"/>
                </a:solidFill>
                <a:highlight>
                  <a:schemeClr val="lt1"/>
                </a:highlight>
              </a:rPr>
              <a:t>27.11.2025; </a:t>
            </a:r>
            <a:r>
              <a:rPr lang="en-GB" u="sng">
                <a:solidFill>
                  <a:srgbClr val="FC389A"/>
                </a:solidFill>
                <a:highlight>
                  <a:schemeClr val="lt1"/>
                </a:highlight>
                <a:hlinkClick r:id="rId7">
                  <a:extLst>
                    <a:ext uri="{A12FA001-AC4F-418D-AE19-62706E023703}">
                      <ahyp:hlinkClr val="tx"/>
                    </a:ext>
                  </a:extLst>
                </a:hlinkClick>
              </a:rPr>
              <a:t>revised Presidency text</a:t>
            </a:r>
            <a:r>
              <a:rPr lang="en-GB">
                <a:solidFill>
                  <a:srgbClr val="222222"/>
                </a:solidFill>
                <a:highlight>
                  <a:schemeClr val="lt1"/>
                </a:highlight>
              </a:rPr>
              <a:t> of the Regulation 25.11.2025. </a:t>
            </a:r>
            <a:r>
              <a:rPr b="1" lang="en-GB">
                <a:solidFill>
                  <a:srgbClr val="222222"/>
                </a:solidFill>
                <a:highlight>
                  <a:schemeClr val="lt1"/>
                </a:highlight>
              </a:rPr>
              <a:t>Cultural and creative industries were deleted!!! </a:t>
            </a:r>
            <a:endParaRPr b="1">
              <a:solidFill>
                <a:srgbClr val="222222"/>
              </a:solidFill>
              <a:highlight>
                <a:schemeClr val="lt1"/>
              </a:highlight>
            </a:endParaRPr>
          </a:p>
          <a:p>
            <a:pPr indent="-317500" lvl="0" marL="457200" rtl="0" algn="l">
              <a:lnSpc>
                <a:spcPct val="115000"/>
              </a:lnSpc>
              <a:spcBef>
                <a:spcPts val="1000"/>
              </a:spcBef>
              <a:spcAft>
                <a:spcPts val="0"/>
              </a:spcAft>
              <a:buClr>
                <a:srgbClr val="222222"/>
              </a:buClr>
              <a:buSzPts val="1400"/>
              <a:buChar char="●"/>
            </a:pPr>
            <a:r>
              <a:rPr b="1" lang="en-GB">
                <a:solidFill>
                  <a:srgbClr val="222222"/>
                </a:solidFill>
                <a:highlight>
                  <a:schemeClr val="lt1"/>
                </a:highlight>
              </a:rPr>
              <a:t>Horizon Europe: </a:t>
            </a:r>
            <a:r>
              <a:rPr lang="en-GB" u="sng">
                <a:solidFill>
                  <a:srgbClr val="FC389A"/>
                </a:solidFill>
                <a:highlight>
                  <a:schemeClr val="lt1"/>
                </a:highlight>
                <a:hlinkClick r:id="rId8">
                  <a:extLst>
                    <a:ext uri="{A12FA001-AC4F-418D-AE19-62706E023703}">
                      <ahyp:hlinkClr val="tx"/>
                    </a:ext>
                  </a:extLst>
                </a:hlinkClick>
              </a:rPr>
              <a:t>progress report</a:t>
            </a:r>
            <a:r>
              <a:rPr lang="en-GB">
                <a:solidFill>
                  <a:srgbClr val="222222"/>
                </a:solidFill>
                <a:highlight>
                  <a:schemeClr val="lt1"/>
                </a:highlight>
              </a:rPr>
              <a:t> 28.11.2025 </a:t>
            </a:r>
            <a:r>
              <a:rPr b="1" lang="en-GB">
                <a:solidFill>
                  <a:srgbClr val="222222"/>
                </a:solidFill>
                <a:highlight>
                  <a:schemeClr val="lt1"/>
                </a:highlight>
              </a:rPr>
              <a:t>(in the Specific Programme, Article 11 the societal component has been rewritten to set out 3 main areas, incl. sustaining European cultures and creative industries)</a:t>
            </a:r>
            <a:r>
              <a:rPr lang="en-GB">
                <a:solidFill>
                  <a:srgbClr val="222222"/>
                </a:solidFill>
                <a:highlight>
                  <a:schemeClr val="lt1"/>
                </a:highlight>
              </a:rPr>
              <a:t>, </a:t>
            </a:r>
            <a:r>
              <a:rPr lang="en-GB" u="sng">
                <a:solidFill>
                  <a:srgbClr val="FC389A"/>
                </a:solidFill>
                <a:highlight>
                  <a:schemeClr val="lt1"/>
                </a:highlight>
                <a:hlinkClick r:id="rId9">
                  <a:extLst>
                    <a:ext uri="{A12FA001-AC4F-418D-AE19-62706E023703}">
                      <ahyp:hlinkClr val="tx"/>
                    </a:ext>
                  </a:extLst>
                </a:hlinkClick>
              </a:rPr>
              <a:t>Presidency compromise text</a:t>
            </a:r>
            <a:r>
              <a:rPr lang="en-GB">
                <a:solidFill>
                  <a:srgbClr val="222222"/>
                </a:solidFill>
                <a:highlight>
                  <a:schemeClr val="lt1"/>
                </a:highlight>
              </a:rPr>
              <a:t> of the Specific Programme Decision proposal - not public yet; </a:t>
            </a:r>
            <a:r>
              <a:rPr lang="en-GB" u="sng">
                <a:solidFill>
                  <a:srgbClr val="FC389A"/>
                </a:solidFill>
                <a:highlight>
                  <a:schemeClr val="lt1"/>
                </a:highlight>
                <a:hlinkClick r:id="rId10">
                  <a:extLst>
                    <a:ext uri="{A12FA001-AC4F-418D-AE19-62706E023703}">
                      <ahyp:hlinkClr val="tx"/>
                    </a:ext>
                  </a:extLst>
                </a:hlinkClick>
              </a:rPr>
              <a:t>Presidency compromise text</a:t>
            </a:r>
            <a:r>
              <a:rPr lang="en-GB">
                <a:solidFill>
                  <a:srgbClr val="222222"/>
                </a:solidFill>
                <a:highlight>
                  <a:schemeClr val="lt1"/>
                </a:highlight>
              </a:rPr>
              <a:t> of the Framework Programme Regulation 03.12.2025 </a:t>
            </a:r>
            <a:r>
              <a:rPr b="1" lang="en-GB">
                <a:solidFill>
                  <a:srgbClr val="222222"/>
                </a:solidFill>
                <a:highlight>
                  <a:schemeClr val="lt1"/>
                </a:highlight>
              </a:rPr>
              <a:t>(culture replaced by SSH).</a:t>
            </a:r>
            <a:r>
              <a:rPr lang="en-GB">
                <a:solidFill>
                  <a:srgbClr val="222222"/>
                </a:solidFill>
                <a:highlight>
                  <a:schemeClr val="lt1"/>
                </a:highlight>
              </a:rPr>
              <a:t> </a:t>
            </a:r>
            <a:endParaRPr>
              <a:solidFill>
                <a:srgbClr val="222222"/>
              </a:solidFill>
              <a:highlight>
                <a:schemeClr val="lt1"/>
              </a:highlight>
            </a:endParaRPr>
          </a:p>
          <a:p>
            <a:pPr indent="-317500" lvl="0" marL="457200" rtl="0" algn="l">
              <a:lnSpc>
                <a:spcPct val="115000"/>
              </a:lnSpc>
              <a:spcBef>
                <a:spcPts val="1000"/>
              </a:spcBef>
              <a:spcAft>
                <a:spcPts val="0"/>
              </a:spcAft>
              <a:buClr>
                <a:schemeClr val="dk1"/>
              </a:buClr>
              <a:buSzPts val="1400"/>
              <a:buFont typeface="Roboto"/>
              <a:buChar char="●"/>
            </a:pPr>
            <a:r>
              <a:rPr b="1" lang="en-GB">
                <a:solidFill>
                  <a:schemeClr val="dk1"/>
                </a:solidFill>
              </a:rPr>
              <a:t>National and Regional Partnership Fund:</a:t>
            </a:r>
            <a:r>
              <a:rPr lang="en-GB">
                <a:solidFill>
                  <a:schemeClr val="dk1"/>
                </a:solidFill>
              </a:rPr>
              <a:t> </a:t>
            </a:r>
            <a:r>
              <a:rPr lang="en-GB" u="sng">
                <a:solidFill>
                  <a:srgbClr val="FC389A"/>
                </a:solidFill>
                <a:hlinkClick r:id="rId11">
                  <a:extLst>
                    <a:ext uri="{A12FA001-AC4F-418D-AE19-62706E023703}">
                      <ahyp:hlinkClr val="tx"/>
                    </a:ext>
                  </a:extLst>
                </a:hlinkClick>
              </a:rPr>
              <a:t>progress report</a:t>
            </a:r>
            <a:r>
              <a:rPr lang="en-GB">
                <a:solidFill>
                  <a:srgbClr val="FC389A"/>
                </a:solidFill>
              </a:rPr>
              <a:t> </a:t>
            </a:r>
            <a:r>
              <a:rPr lang="en-GB">
                <a:solidFill>
                  <a:schemeClr val="dk1"/>
                </a:solidFill>
              </a:rPr>
              <a:t>05.12.2025. </a:t>
            </a:r>
            <a:endParaRPr>
              <a:solidFill>
                <a:schemeClr val="dk1"/>
              </a:solidFill>
            </a:endParaRPr>
          </a:p>
          <a:p>
            <a:pPr indent="-317500" lvl="0" marL="457200" rtl="0" algn="l">
              <a:lnSpc>
                <a:spcPct val="115000"/>
              </a:lnSpc>
              <a:spcBef>
                <a:spcPts val="1000"/>
              </a:spcBef>
              <a:spcAft>
                <a:spcPts val="1000"/>
              </a:spcAft>
              <a:buClr>
                <a:schemeClr val="dk1"/>
              </a:buClr>
              <a:buSzPts val="1400"/>
              <a:buFont typeface="Roboto"/>
              <a:buChar char="●"/>
            </a:pPr>
            <a:r>
              <a:rPr b="1" lang="en-GB">
                <a:solidFill>
                  <a:schemeClr val="dk1"/>
                </a:solidFill>
              </a:rPr>
              <a:t>Global </a:t>
            </a:r>
            <a:r>
              <a:rPr b="1" lang="en-GB">
                <a:solidFill>
                  <a:schemeClr val="dk1"/>
                </a:solidFill>
              </a:rPr>
              <a:t>Europe Instrument:</a:t>
            </a:r>
            <a:r>
              <a:rPr lang="en-GB">
                <a:solidFill>
                  <a:schemeClr val="dk1"/>
                </a:solidFill>
              </a:rPr>
              <a:t> </a:t>
            </a:r>
            <a:r>
              <a:rPr lang="en-GB" u="sng">
                <a:solidFill>
                  <a:srgbClr val="FC389A"/>
                </a:solidFill>
                <a:hlinkClick r:id="rId12">
                  <a:extLst>
                    <a:ext uri="{A12FA001-AC4F-418D-AE19-62706E023703}">
                      <ahyp:hlinkClr val="tx"/>
                    </a:ext>
                  </a:extLst>
                </a:hlinkClick>
              </a:rPr>
              <a:t>progress report</a:t>
            </a:r>
            <a:r>
              <a:rPr lang="en-GB">
                <a:solidFill>
                  <a:srgbClr val="FC389A"/>
                </a:solidFill>
              </a:rPr>
              <a:t> </a:t>
            </a:r>
            <a:r>
              <a:rPr lang="en-GB">
                <a:solidFill>
                  <a:schemeClr val="dk1"/>
                </a:solidFill>
              </a:rPr>
              <a:t>08.12.2025.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3b5744532c8_0_34"/>
          <p:cNvSpPr txBox="1"/>
          <p:nvPr>
            <p:ph type="ctrTitle"/>
          </p:nvPr>
        </p:nvSpPr>
        <p:spPr>
          <a:xfrm>
            <a:off x="661549" y="303225"/>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Council’s position</a:t>
            </a:r>
            <a:endParaRPr sz="2000">
              <a:solidFill>
                <a:srgbClr val="FC389A"/>
              </a:solidFill>
              <a:latin typeface="Roboto Serif"/>
              <a:ea typeface="Roboto Serif"/>
              <a:cs typeface="Roboto Serif"/>
              <a:sym typeface="Roboto Serif"/>
            </a:endParaRPr>
          </a:p>
        </p:txBody>
      </p:sp>
      <p:sp>
        <p:nvSpPr>
          <p:cNvPr id="85" name="Google Shape;85;g3b5744532c8_0_34"/>
          <p:cNvSpPr txBox="1"/>
          <p:nvPr/>
        </p:nvSpPr>
        <p:spPr>
          <a:xfrm>
            <a:off x="585350" y="900944"/>
            <a:ext cx="8123700" cy="3271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Arial"/>
              <a:buChar char="●"/>
            </a:pPr>
            <a:r>
              <a:rPr b="1" lang="en-GB">
                <a:solidFill>
                  <a:srgbClr val="222222"/>
                </a:solidFill>
                <a:highlight>
                  <a:srgbClr val="FFFFFF"/>
                </a:highlight>
              </a:rPr>
              <a:t>14 November 2025</a:t>
            </a:r>
            <a:r>
              <a:rPr lang="en-GB">
                <a:solidFill>
                  <a:srgbClr val="222222"/>
                </a:solidFill>
                <a:highlight>
                  <a:srgbClr val="FFFFFF"/>
                </a:highlight>
              </a:rPr>
              <a:t>:</a:t>
            </a:r>
            <a:r>
              <a:rPr lang="en-GB">
                <a:solidFill>
                  <a:srgbClr val="FC389A"/>
                </a:solidFill>
                <a:highlight>
                  <a:srgbClr val="FFFFFF"/>
                </a:highlight>
              </a:rPr>
              <a:t> </a:t>
            </a:r>
            <a:r>
              <a:rPr lang="en-GB" u="sng">
                <a:solidFill>
                  <a:srgbClr val="FC389A"/>
                </a:solidFill>
                <a:highlight>
                  <a:srgbClr val="FFFFFF"/>
                </a:highlight>
                <a:hlinkClick r:id="rId3">
                  <a:extLst>
                    <a:ext uri="{A12FA001-AC4F-418D-AE19-62706E023703}">
                      <ahyp:hlinkClr val="tx"/>
                    </a:ext>
                  </a:extLst>
                </a:hlinkClick>
              </a:rPr>
              <a:t>progress report on AgoraEU</a:t>
            </a:r>
            <a:r>
              <a:rPr lang="en-GB">
                <a:solidFill>
                  <a:srgbClr val="FC389A"/>
                </a:solidFill>
                <a:highlight>
                  <a:srgbClr val="FFFFFF"/>
                </a:highlight>
              </a:rPr>
              <a:t> </a:t>
            </a:r>
            <a:endParaRPr sz="1700">
              <a:solidFill>
                <a:srgbClr val="FC389A"/>
              </a:solidFill>
              <a:highlight>
                <a:srgbClr val="FFFFFF"/>
              </a:highlight>
            </a:endParaRPr>
          </a:p>
          <a:p>
            <a:pPr indent="-317500" lvl="1" marL="914400" rtl="0" algn="l">
              <a:lnSpc>
                <a:spcPct val="115000"/>
              </a:lnSpc>
              <a:spcBef>
                <a:spcPts val="1000"/>
              </a:spcBef>
              <a:spcAft>
                <a:spcPts val="0"/>
              </a:spcAft>
              <a:buClr>
                <a:schemeClr val="dk1"/>
              </a:buClr>
              <a:buSzPts val="1400"/>
              <a:buFont typeface="Arial"/>
              <a:buChar char="●"/>
            </a:pPr>
            <a:r>
              <a:rPr lang="en-GB">
                <a:solidFill>
                  <a:schemeClr val="dk1"/>
                </a:solidFill>
              </a:rPr>
              <a:t>General support for 3 strands (Culture, MEDIA+, CERV+); some propose reconfiguring (single Creative Europe strand; News strand; Cross-sectoral strand)</a:t>
            </a:r>
            <a:endParaRPr>
              <a:solidFill>
                <a:schemeClr val="dk1"/>
              </a:solidFill>
            </a:endParaRPr>
          </a:p>
          <a:p>
            <a:pPr indent="-317500" lvl="1" marL="914400" rtl="0" algn="l">
              <a:lnSpc>
                <a:spcPct val="115000"/>
              </a:lnSpc>
              <a:spcBef>
                <a:spcPts val="1000"/>
              </a:spcBef>
              <a:spcAft>
                <a:spcPts val="0"/>
              </a:spcAft>
              <a:buClr>
                <a:schemeClr val="dk1"/>
              </a:buClr>
              <a:buSzPts val="1400"/>
              <a:buFont typeface="Arial"/>
              <a:buChar char="●"/>
            </a:pPr>
            <a:r>
              <a:rPr lang="en-GB">
                <a:solidFill>
                  <a:schemeClr val="dk1"/>
                </a:solidFill>
              </a:rPr>
              <a:t>Some warned that merger could dilute the programme’s identity; calls to rename programme/strands (e.g., Cultural AgoraEU) </a:t>
            </a:r>
            <a:endParaRPr>
              <a:solidFill>
                <a:schemeClr val="dk1"/>
              </a:solidFill>
            </a:endParaRPr>
          </a:p>
          <a:p>
            <a:pPr indent="-317500" lvl="1" marL="914400" rtl="0" algn="l">
              <a:lnSpc>
                <a:spcPct val="115000"/>
              </a:lnSpc>
              <a:spcBef>
                <a:spcPts val="1000"/>
              </a:spcBef>
              <a:spcAft>
                <a:spcPts val="0"/>
              </a:spcAft>
              <a:buClr>
                <a:schemeClr val="dk1"/>
              </a:buClr>
              <a:buSzPts val="1400"/>
              <a:buFont typeface="Arial"/>
              <a:buChar char="●"/>
            </a:pPr>
            <a:r>
              <a:rPr lang="en-GB">
                <a:solidFill>
                  <a:schemeClr val="dk1"/>
                </a:solidFill>
              </a:rPr>
              <a:t>Request for explicit CCS definition in the legal base, clearer funding schemes, sector-specific actions</a:t>
            </a:r>
            <a:endParaRPr>
              <a:solidFill>
                <a:schemeClr val="dk1"/>
              </a:solidFill>
            </a:endParaRPr>
          </a:p>
          <a:p>
            <a:pPr indent="-317500" lvl="1" marL="914400" rtl="0" algn="l">
              <a:lnSpc>
                <a:spcPct val="115000"/>
              </a:lnSpc>
              <a:spcBef>
                <a:spcPts val="1000"/>
              </a:spcBef>
              <a:spcAft>
                <a:spcPts val="0"/>
              </a:spcAft>
              <a:buClr>
                <a:schemeClr val="dk1"/>
              </a:buClr>
              <a:buSzPts val="1400"/>
              <a:buFont typeface="Arial"/>
              <a:buChar char="●"/>
            </a:pPr>
            <a:r>
              <a:rPr lang="en-GB">
                <a:solidFill>
                  <a:schemeClr val="dk1"/>
                </a:solidFill>
              </a:rPr>
              <a:t>Governance: restore programme committee; keep desks and contact points; possible dedicated article on desks </a:t>
            </a:r>
            <a:endParaRPr>
              <a:solidFill>
                <a:schemeClr val="dk1"/>
              </a:solidFill>
            </a:endParaRPr>
          </a:p>
          <a:p>
            <a:pPr indent="-301625" lvl="0" marL="457200" rtl="0" algn="l">
              <a:lnSpc>
                <a:spcPct val="115000"/>
              </a:lnSpc>
              <a:spcBef>
                <a:spcPts val="1000"/>
              </a:spcBef>
              <a:spcAft>
                <a:spcPts val="1000"/>
              </a:spcAft>
              <a:buClr>
                <a:schemeClr val="dk1"/>
              </a:buClr>
              <a:buSzPts val="1150"/>
              <a:buFont typeface="Roboto"/>
              <a:buChar char="●"/>
            </a:pPr>
            <a:r>
              <a:rPr b="1" lang="en-GB">
                <a:solidFill>
                  <a:schemeClr val="dk1"/>
                </a:solidFill>
              </a:rPr>
              <a:t>13 January 2026</a:t>
            </a:r>
            <a:r>
              <a:rPr lang="en-GB">
                <a:solidFill>
                  <a:schemeClr val="dk1"/>
                </a:solidFill>
              </a:rPr>
              <a:t>: Presidency compromise text on AgoraEU (</a:t>
            </a:r>
            <a:r>
              <a:rPr lang="en-GB" u="sng">
                <a:solidFill>
                  <a:srgbClr val="FC389A"/>
                </a:solidFill>
                <a:hlinkClick r:id="rId4">
                  <a:extLst>
                    <a:ext uri="{A12FA001-AC4F-418D-AE19-62706E023703}">
                      <ahyp:hlinkClr val="tx"/>
                    </a:ext>
                  </a:extLst>
                </a:hlinkClick>
              </a:rPr>
              <a:t>working draft</a:t>
            </a:r>
            <a:r>
              <a:rPr lang="en-GB">
                <a:solidFill>
                  <a:schemeClr val="dk1"/>
                </a:solidFill>
              </a:rPr>
              <a:t> - not public yet)</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b5744532c8_0_6"/>
          <p:cNvSpPr txBox="1"/>
          <p:nvPr>
            <p:ph type="ctrTitle"/>
          </p:nvPr>
        </p:nvSpPr>
        <p:spPr>
          <a:xfrm>
            <a:off x="661549" y="303225"/>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Parliament’s position on culture in the MFF</a:t>
            </a:r>
            <a:endParaRPr sz="2200">
              <a:solidFill>
                <a:srgbClr val="FC389A"/>
              </a:solidFill>
              <a:latin typeface="Roboto Serif"/>
              <a:ea typeface="Roboto Serif"/>
              <a:cs typeface="Roboto Serif"/>
              <a:sym typeface="Roboto Serif"/>
            </a:endParaRPr>
          </a:p>
        </p:txBody>
      </p:sp>
      <p:sp>
        <p:nvSpPr>
          <p:cNvPr id="91" name="Google Shape;91;g3b5744532c8_0_6"/>
          <p:cNvSpPr txBox="1"/>
          <p:nvPr/>
        </p:nvSpPr>
        <p:spPr>
          <a:xfrm>
            <a:off x="585350" y="834000"/>
            <a:ext cx="8123700" cy="3817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900"/>
              </a:spcBef>
              <a:spcAft>
                <a:spcPts val="0"/>
              </a:spcAft>
              <a:buSzPts val="1400"/>
              <a:buChar char="●"/>
            </a:pPr>
            <a:r>
              <a:rPr lang="en-GB" u="sng">
                <a:solidFill>
                  <a:srgbClr val="FC389A"/>
                </a:solidFill>
                <a:highlight>
                  <a:srgbClr val="FFFFFF"/>
                </a:highlight>
                <a:hlinkClick r:id="rId3">
                  <a:extLst>
                    <a:ext uri="{A12FA001-AC4F-418D-AE19-62706E023703}">
                      <ahyp:hlinkClr val="tx"/>
                    </a:ext>
                  </a:extLst>
                </a:hlinkClick>
              </a:rPr>
              <a:t>Interim report on the proposal for the multiannual financial framework for 2028-2034</a:t>
            </a:r>
            <a:r>
              <a:rPr lang="en-GB">
                <a:solidFill>
                  <a:schemeClr val="dk1"/>
                </a:solidFill>
              </a:rPr>
              <a:t> (co-rapporteurs: Siegfried Mureşan (EPP), Carla Tavares (S&amp;D)): proposed </a:t>
            </a:r>
            <a:r>
              <a:rPr b="1" lang="en-GB">
                <a:solidFill>
                  <a:schemeClr val="dk1"/>
                </a:solidFill>
              </a:rPr>
              <a:t>+€0.88 billion for AgoraEU.</a:t>
            </a:r>
            <a:r>
              <a:rPr lang="en-GB">
                <a:solidFill>
                  <a:schemeClr val="dk1"/>
                </a:solidFill>
              </a:rPr>
              <a:t> Adoption in BUDG: 8-9 April 2026. Plenary vote: May 2026. </a:t>
            </a:r>
            <a:endParaRPr>
              <a:solidFill>
                <a:schemeClr val="dk1"/>
              </a:solidFill>
            </a:endParaRPr>
          </a:p>
          <a:p>
            <a:pPr indent="-317500" lvl="0" marL="457200" marR="0" rtl="0" algn="l">
              <a:lnSpc>
                <a:spcPct val="115000"/>
              </a:lnSpc>
              <a:spcBef>
                <a:spcPts val="1000"/>
              </a:spcBef>
              <a:spcAft>
                <a:spcPts val="0"/>
              </a:spcAft>
              <a:buClr>
                <a:schemeClr val="dk1"/>
              </a:buClr>
              <a:buSzPts val="1400"/>
              <a:buChar char="●"/>
            </a:pPr>
            <a:r>
              <a:rPr lang="en-GB">
                <a:solidFill>
                  <a:schemeClr val="dk1"/>
                </a:solidFill>
              </a:rPr>
              <a:t>Apart from that, culture is not mentioned in the report. </a:t>
            </a:r>
            <a:endParaRPr>
              <a:solidFill>
                <a:schemeClr val="dk1"/>
              </a:solidFill>
            </a:endParaRPr>
          </a:p>
          <a:p>
            <a:pPr indent="-317500" lvl="0" marL="457200" marR="0" rtl="0" algn="l">
              <a:lnSpc>
                <a:spcPct val="115000"/>
              </a:lnSpc>
              <a:spcBef>
                <a:spcPts val="1000"/>
              </a:spcBef>
              <a:spcAft>
                <a:spcPts val="0"/>
              </a:spcAft>
              <a:buClr>
                <a:schemeClr val="dk1"/>
              </a:buClr>
              <a:buSzPts val="1400"/>
              <a:buChar char="●"/>
            </a:pPr>
            <a:r>
              <a:rPr lang="en-GB">
                <a:solidFill>
                  <a:schemeClr val="dk1"/>
                </a:solidFill>
              </a:rPr>
              <a:t>CAE submitted its proposals for amendments re: digital fines.  </a:t>
            </a:r>
            <a:endParaRPr>
              <a:solidFill>
                <a:schemeClr val="dk1"/>
              </a:solidFill>
            </a:endParaRPr>
          </a:p>
          <a:p>
            <a:pPr indent="-317500" lvl="0" marL="457200" marR="0" rtl="0" algn="l">
              <a:lnSpc>
                <a:spcPct val="115000"/>
              </a:lnSpc>
              <a:spcBef>
                <a:spcPts val="1000"/>
              </a:spcBef>
              <a:spcAft>
                <a:spcPts val="0"/>
              </a:spcAft>
              <a:buClr>
                <a:schemeClr val="dk1"/>
              </a:buClr>
              <a:buSzPts val="1400"/>
              <a:buChar char="●"/>
            </a:pPr>
            <a:r>
              <a:rPr lang="en-GB">
                <a:solidFill>
                  <a:schemeClr val="dk1"/>
                </a:solidFill>
              </a:rPr>
              <a:t>Other files: rapporteurs identified, prep work started, timeline: 1st half 2026. CAE is submitting proposals for amendments to AgoraEU, Horizon Europe, European Competitiveness Fund, NRP Fund, etc.</a:t>
            </a:r>
            <a:endParaRPr>
              <a:solidFill>
                <a:schemeClr val="dk1"/>
              </a:solidFill>
            </a:endParaRPr>
          </a:p>
          <a:p>
            <a:pPr indent="-317500" lvl="0" marL="457200" marR="0" rtl="0" algn="l">
              <a:lnSpc>
                <a:spcPct val="115000"/>
              </a:lnSpc>
              <a:spcBef>
                <a:spcPts val="1000"/>
              </a:spcBef>
              <a:spcAft>
                <a:spcPts val="0"/>
              </a:spcAft>
              <a:buClr>
                <a:schemeClr val="dk1"/>
              </a:buClr>
              <a:buSzPts val="1400"/>
              <a:buChar char="●"/>
            </a:pPr>
            <a:r>
              <a:rPr lang="en-GB">
                <a:solidFill>
                  <a:schemeClr val="dk1"/>
                </a:solidFill>
              </a:rPr>
              <a:t>AgoraEU (co-rapporteurs: Emma Rafowicz (S&amp;D), Alice Kuhnke (Greens/EFA))</a:t>
            </a:r>
            <a:endParaRPr>
              <a:solidFill>
                <a:schemeClr val="dk1"/>
              </a:solidFill>
            </a:endParaRPr>
          </a:p>
          <a:p>
            <a:pPr indent="0" lvl="0" marL="0" marR="0" rtl="0" algn="l">
              <a:lnSpc>
                <a:spcPct val="115000"/>
              </a:lnSpc>
              <a:spcBef>
                <a:spcPts val="1000"/>
              </a:spcBef>
              <a:spcAft>
                <a:spcPts val="0"/>
              </a:spcAft>
              <a:buNone/>
            </a:pPr>
            <a:r>
              <a:t/>
            </a:r>
            <a:endParaRPr>
              <a:solidFill>
                <a:schemeClr val="dk1"/>
              </a:solidFill>
            </a:endParaRPr>
          </a:p>
          <a:p>
            <a:pPr indent="0" lvl="0" marL="0" marR="0" rtl="0" algn="ctr">
              <a:lnSpc>
                <a:spcPct val="115000"/>
              </a:lnSpc>
              <a:spcBef>
                <a:spcPts val="1000"/>
              </a:spcBef>
              <a:spcAft>
                <a:spcPts val="1000"/>
              </a:spcAft>
              <a:buNone/>
            </a:pPr>
            <a:r>
              <a:rPr b="1" lang="en-GB" sz="2500" u="sng">
                <a:solidFill>
                  <a:srgbClr val="FC389A"/>
                </a:solidFill>
                <a:hlinkClick r:id="rId4">
                  <a:extLst>
                    <a:ext uri="{A12FA001-AC4F-418D-AE19-62706E023703}">
                      <ahyp:hlinkClr val="tx"/>
                    </a:ext>
                  </a:extLst>
                </a:hlinkClick>
              </a:rPr>
              <a:t>THE TABLE</a:t>
            </a:r>
            <a:endParaRPr b="1" sz="2500">
              <a:solidFill>
                <a:srgbClr val="FC389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b981afd245_0_15"/>
          <p:cNvSpPr txBox="1"/>
          <p:nvPr>
            <p:ph type="ctrTitle"/>
          </p:nvPr>
        </p:nvSpPr>
        <p:spPr>
          <a:xfrm>
            <a:off x="661549" y="406198"/>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European Committee of the Regions</a:t>
            </a:r>
            <a:endParaRPr sz="2000">
              <a:solidFill>
                <a:srgbClr val="FC389A"/>
              </a:solidFill>
              <a:latin typeface="Roboto Serif"/>
              <a:ea typeface="Roboto Serif"/>
              <a:cs typeface="Roboto Serif"/>
              <a:sym typeface="Roboto Serif"/>
            </a:endParaRPr>
          </a:p>
        </p:txBody>
      </p:sp>
      <p:sp>
        <p:nvSpPr>
          <p:cNvPr id="97" name="Google Shape;97;g3b981afd245_0_15"/>
          <p:cNvSpPr txBox="1"/>
          <p:nvPr/>
        </p:nvSpPr>
        <p:spPr>
          <a:xfrm>
            <a:off x="585350" y="900944"/>
            <a:ext cx="8123700" cy="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Char char="●"/>
            </a:pPr>
            <a:r>
              <a:rPr b="1" lang="en-GB">
                <a:solidFill>
                  <a:schemeClr val="dk1"/>
                </a:solidFill>
                <a:highlight>
                  <a:srgbClr val="FFFFFF"/>
                </a:highlight>
              </a:rPr>
              <a:t>Opinion on AgoraEU:</a:t>
            </a:r>
            <a:r>
              <a:rPr lang="en-GB">
                <a:solidFill>
                  <a:schemeClr val="dk1"/>
                </a:solidFill>
                <a:highlight>
                  <a:srgbClr val="FFFFFF"/>
                </a:highlight>
              </a:rPr>
              <a:t> rapporteur Csaba Borboly (EPP, RO), strong regional perspective, CAE submitted proposals for amendments focused on digital fines, earmarking AgoraEU strands, and support for socially engaged arts and grassroots initiatives. </a:t>
            </a:r>
            <a:endParaRPr>
              <a:solidFill>
                <a:schemeClr val="dk1"/>
              </a:solidFill>
              <a:highlight>
                <a:srgbClr val="FFFFFF"/>
              </a:highlight>
            </a:endParaRPr>
          </a:p>
        </p:txBody>
      </p:sp>
      <p:sp>
        <p:nvSpPr>
          <p:cNvPr id="98" name="Google Shape;98;g3b981afd245_0_15"/>
          <p:cNvSpPr txBox="1"/>
          <p:nvPr>
            <p:ph type="ctrTitle"/>
          </p:nvPr>
        </p:nvSpPr>
        <p:spPr>
          <a:xfrm>
            <a:off x="660793" y="2216923"/>
            <a:ext cx="79713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3000"/>
              <a:buFont typeface="Arial Black"/>
              <a:buNone/>
            </a:pPr>
            <a:r>
              <a:rPr lang="en-GB" sz="2000">
                <a:solidFill>
                  <a:srgbClr val="FC389A"/>
                </a:solidFill>
                <a:latin typeface="Roboto Serif"/>
                <a:ea typeface="Roboto Serif"/>
                <a:cs typeface="Roboto Serif"/>
                <a:sym typeface="Roboto Serif"/>
              </a:rPr>
              <a:t>European Economic and Social Committee</a:t>
            </a:r>
            <a:endParaRPr sz="2000">
              <a:solidFill>
                <a:srgbClr val="FC389A"/>
              </a:solidFill>
              <a:latin typeface="Roboto Serif"/>
              <a:ea typeface="Roboto Serif"/>
              <a:cs typeface="Roboto Serif"/>
              <a:sym typeface="Roboto Serif"/>
            </a:endParaRPr>
          </a:p>
        </p:txBody>
      </p:sp>
      <p:sp>
        <p:nvSpPr>
          <p:cNvPr id="99" name="Google Shape;99;g3b981afd245_0_15"/>
          <p:cNvSpPr txBox="1"/>
          <p:nvPr/>
        </p:nvSpPr>
        <p:spPr>
          <a:xfrm>
            <a:off x="584594" y="2700100"/>
            <a:ext cx="8123700" cy="1143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Clr>
                <a:schemeClr val="dk1"/>
              </a:buClr>
              <a:buSzPts val="1400"/>
              <a:buFont typeface="Arial"/>
              <a:buChar char="●"/>
            </a:pPr>
            <a:r>
              <a:rPr b="1" lang="en-GB" u="sng">
                <a:solidFill>
                  <a:srgbClr val="FC389A"/>
                </a:solidFill>
                <a:hlinkClick r:id="rId3">
                  <a:extLst>
                    <a:ext uri="{A12FA001-AC4F-418D-AE19-62706E023703}">
                      <ahyp:hlinkClr val="tx"/>
                    </a:ext>
                  </a:extLst>
                </a:hlinkClick>
              </a:rPr>
              <a:t>Opinion on AgoraEU and Justice programmes</a:t>
            </a:r>
            <a:r>
              <a:rPr b="1" lang="en-GB">
                <a:solidFill>
                  <a:srgbClr val="FC389A"/>
                </a:solidFill>
              </a:rPr>
              <a:t> </a:t>
            </a:r>
            <a:r>
              <a:rPr lang="en-GB">
                <a:solidFill>
                  <a:schemeClr val="dk1"/>
                </a:solidFill>
              </a:rPr>
              <a:t>04.12.2025: rapporteur Ionuţ Sibian (RO), strong civil </a:t>
            </a:r>
            <a:r>
              <a:rPr lang="en-GB">
                <a:solidFill>
                  <a:schemeClr val="dk1"/>
                </a:solidFill>
              </a:rPr>
              <a:t>society</a:t>
            </a:r>
            <a:r>
              <a:rPr lang="en-GB">
                <a:solidFill>
                  <a:schemeClr val="dk1"/>
                </a:solidFill>
              </a:rPr>
              <a:t> perspective, 100% co-financing rate, need to adapt Creative Europe Desks to support Agora's broader scope, support for civil society and operating grants, safeguards in using lump sums. </a:t>
            </a:r>
            <a:endParaRPr>
              <a:solidFill>
                <a:schemeClr val="dk1"/>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0x010100AFA8BB73E731DB42AD707A5467CEDA9C</vt:lpwstr>
  </property>
</Properties>
</file>