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02" r:id="rId1"/>
  </p:sldMasterIdLst>
  <p:notesMasterIdLst>
    <p:notesMasterId r:id="rId17"/>
  </p:notesMasterIdLst>
  <p:handoutMasterIdLst>
    <p:handoutMasterId r:id="rId18"/>
  </p:handoutMasterIdLst>
  <p:sldIdLst>
    <p:sldId id="290" r:id="rId2"/>
    <p:sldId id="291" r:id="rId3"/>
    <p:sldId id="292" r:id="rId4"/>
    <p:sldId id="293" r:id="rId5"/>
    <p:sldId id="294" r:id="rId6"/>
    <p:sldId id="269" r:id="rId7"/>
    <p:sldId id="284" r:id="rId8"/>
    <p:sldId id="286" r:id="rId9"/>
    <p:sldId id="296" r:id="rId10"/>
    <p:sldId id="297" r:id="rId11"/>
    <p:sldId id="298" r:id="rId12"/>
    <p:sldId id="285" r:id="rId13"/>
    <p:sldId id="283" r:id="rId14"/>
    <p:sldId id="295" r:id="rId15"/>
    <p:sldId id="268" r:id="rId16"/>
  </p:sldIdLst>
  <p:sldSz cx="9144000" cy="6858000" type="screen4x3"/>
  <p:notesSz cx="6858000" cy="9144000"/>
  <p:defaultTextStyle>
    <a:defPPr>
      <a:defRPr lang="sv-S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Instruktion av ppt-mallen" id="{55D86A81-7526-4CB2-AD27-B3EF5E673B66}">
          <p14:sldIdLst>
            <p14:sldId id="256"/>
            <p14:sldId id="270"/>
          </p14:sldIdLst>
        </p14:section>
        <p14:section name="Exempel på Layouter" id="{ADF40A6D-7FF3-41DA-948E-93F4E8FFB569}">
          <p14:sldIdLst>
            <p14:sldId id="269"/>
            <p14:sldId id="257"/>
            <p14:sldId id="258"/>
            <p14:sldId id="271"/>
            <p14:sldId id="259"/>
            <p14:sldId id="267"/>
            <p14:sldId id="260"/>
            <p14:sldId id="262"/>
            <p14:sldId id="261"/>
            <p14:sldId id="266"/>
            <p14:sldId id="263"/>
            <p14:sldId id="265"/>
            <p14:sldId id="264"/>
            <p14:sldId id="26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000000"/>
    <a:srgbClr val="2C2C2C"/>
    <a:srgbClr val="275269"/>
    <a:srgbClr val="A6B750"/>
    <a:srgbClr val="326886"/>
    <a:srgbClr val="8CC2F2"/>
    <a:srgbClr val="F7BF3A"/>
    <a:srgbClr val="13958F"/>
    <a:srgbClr val="149472"/>
    <a:srgbClr val="17AB8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a:tblStyle styleId="{5C22544A-7EE6-4342-B048-85BDC9FD1C3A}" styleName="Mellanmörkt format 2 - Dekorfär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89" autoAdjust="0"/>
    <p:restoredTop sz="82020" autoAdjust="0"/>
  </p:normalViewPr>
  <p:slideViewPr>
    <p:cSldViewPr snapToGrid="0" snapToObjects="1">
      <p:cViewPr varScale="1">
        <p:scale>
          <a:sx n="59" d="100"/>
          <a:sy n="59" d="100"/>
        </p:scale>
        <p:origin x="-1692" y="-90"/>
      </p:cViewPr>
      <p:guideLst>
        <p:guide orient="horz" pos="3942"/>
        <p:guide/>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100" d="100"/>
          <a:sy n="100" d="100"/>
        </p:scale>
        <p:origin x="-2952"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DCA4BE0-F786-0E49-94A8-1F2CBA953599}" type="datetimeFigureOut">
              <a:rPr lang="sv-SE" smtClean="0"/>
              <a:pPr/>
              <a:t>2016-11-24</a:t>
            </a:fld>
            <a:endParaRPr lang="sv-SE"/>
          </a:p>
        </p:txBody>
      </p:sp>
      <p:sp>
        <p:nvSpPr>
          <p:cNvPr id="4" name="Platshållare för sidfot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sv-SE"/>
          </a:p>
        </p:txBody>
      </p:sp>
      <p:sp>
        <p:nvSpPr>
          <p:cNvPr id="5" name="Platshållare för bildnumm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27497BC-B4BF-D24D-9855-FA158D57D125}" type="slidenum">
              <a:rPr lang="sv-SE" smtClean="0"/>
              <a:pPr/>
              <a:t>‹#›</a:t>
            </a:fld>
            <a:endParaRPr lang="sv-SE"/>
          </a:p>
        </p:txBody>
      </p:sp>
    </p:spTree>
    <p:extLst>
      <p:ext uri="{BB962C8B-B14F-4D97-AF65-F5344CB8AC3E}">
        <p14:creationId xmlns:p14="http://schemas.microsoft.com/office/powerpoint/2010/main" xmlns="" val="25841131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D8A7049-4081-424B-8128-683F6C2017C9}" type="datetimeFigureOut">
              <a:rPr lang="sv-SE" smtClean="0"/>
              <a:pPr/>
              <a:t>2016-11-24</a:t>
            </a:fld>
            <a:endParaRPr lang="sv-SE"/>
          </a:p>
        </p:txBody>
      </p:sp>
      <p:sp>
        <p:nvSpPr>
          <p:cNvPr id="4" name="Platshållare för bildobjekt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sv-SE"/>
          </a:p>
        </p:txBody>
      </p:sp>
      <p:sp>
        <p:nvSpPr>
          <p:cNvPr id="5" name="Platshållare för anteckninga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
        <p:nvSpPr>
          <p:cNvPr id="6" name="Platshållare för sidfo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sv-SE"/>
          </a:p>
        </p:txBody>
      </p:sp>
      <p:sp>
        <p:nvSpPr>
          <p:cNvPr id="7" name="Platshållare för bild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78970E8-606E-544E-9196-A0321FFF4315}" type="slidenum">
              <a:rPr lang="sv-SE" smtClean="0"/>
              <a:pPr/>
              <a:t>‹#›</a:t>
            </a:fld>
            <a:endParaRPr lang="sv-SE"/>
          </a:p>
        </p:txBody>
      </p:sp>
    </p:spTree>
    <p:extLst>
      <p:ext uri="{BB962C8B-B14F-4D97-AF65-F5344CB8AC3E}">
        <p14:creationId xmlns:p14="http://schemas.microsoft.com/office/powerpoint/2010/main" xmlns="" val="143685516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normAutofit/>
          </a:bodyPr>
          <a:lstStyle/>
          <a:p>
            <a:endParaRPr lang="sv-SE" dirty="0"/>
          </a:p>
        </p:txBody>
      </p:sp>
      <p:sp>
        <p:nvSpPr>
          <p:cNvPr id="4" name="Platshållare för bildnummer 3"/>
          <p:cNvSpPr>
            <a:spLocks noGrp="1"/>
          </p:cNvSpPr>
          <p:nvPr>
            <p:ph type="sldNum" sz="quarter" idx="10"/>
          </p:nvPr>
        </p:nvSpPr>
        <p:spPr/>
        <p:txBody>
          <a:bodyPr/>
          <a:lstStyle/>
          <a:p>
            <a:fld id="{378970E8-606E-544E-9196-A0321FFF4315}" type="slidenum">
              <a:rPr lang="sv-SE" smtClean="0"/>
              <a:pPr/>
              <a:t>1</a:t>
            </a:fld>
            <a:endParaRPr lang="sv-S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normAutofit/>
          </a:bodyPr>
          <a:lstStyle/>
          <a:p>
            <a:pPr>
              <a:buFontTx/>
              <a:buNone/>
            </a:pPr>
            <a:r>
              <a:rPr lang="sv-SE" dirty="0" smtClean="0"/>
              <a:t>No </a:t>
            </a:r>
            <a:r>
              <a:rPr lang="sv-SE" dirty="0" err="1" smtClean="0"/>
              <a:t>significant</a:t>
            </a:r>
            <a:r>
              <a:rPr lang="sv-SE" dirty="0" smtClean="0"/>
              <a:t> </a:t>
            </a:r>
            <a:r>
              <a:rPr lang="sv-SE" dirty="0" err="1" smtClean="0"/>
              <a:t>statistical</a:t>
            </a:r>
            <a:r>
              <a:rPr lang="sv-SE" dirty="0" smtClean="0"/>
              <a:t> </a:t>
            </a:r>
            <a:r>
              <a:rPr lang="sv-SE" dirty="0" err="1" smtClean="0"/>
              <a:t>difference</a:t>
            </a:r>
            <a:r>
              <a:rPr lang="sv-SE" dirty="0" smtClean="0"/>
              <a:t> </a:t>
            </a:r>
            <a:r>
              <a:rPr lang="sv-SE" dirty="0" err="1" smtClean="0"/>
              <a:t>before</a:t>
            </a:r>
            <a:r>
              <a:rPr lang="sv-SE" dirty="0" smtClean="0"/>
              <a:t> and after or </a:t>
            </a:r>
            <a:r>
              <a:rPr lang="sv-SE" dirty="0" err="1" smtClean="0"/>
              <a:t>between</a:t>
            </a:r>
            <a:r>
              <a:rPr lang="sv-SE" dirty="0" smtClean="0"/>
              <a:t> life </a:t>
            </a:r>
            <a:r>
              <a:rPr lang="sv-SE" dirty="0" err="1" smtClean="0"/>
              <a:t>filming</a:t>
            </a:r>
            <a:r>
              <a:rPr lang="sv-SE" dirty="0" smtClean="0"/>
              <a:t> and </a:t>
            </a:r>
            <a:r>
              <a:rPr lang="sv-SE" dirty="0" err="1" smtClean="0"/>
              <a:t>control</a:t>
            </a:r>
            <a:r>
              <a:rPr lang="sv-SE" dirty="0" smtClean="0"/>
              <a:t> group</a:t>
            </a:r>
          </a:p>
          <a:p>
            <a:pPr>
              <a:buFontTx/>
              <a:buChar char="-"/>
            </a:pPr>
            <a:endParaRPr lang="sv-SE" dirty="0" smtClean="0"/>
          </a:p>
          <a:p>
            <a:r>
              <a:rPr lang="sv-SE" dirty="0" err="1" smtClean="0"/>
              <a:t>Statistical</a:t>
            </a:r>
            <a:r>
              <a:rPr lang="sv-SE" dirty="0" smtClean="0"/>
              <a:t> </a:t>
            </a:r>
            <a:r>
              <a:rPr lang="sv-SE" dirty="0" err="1" smtClean="0"/>
              <a:t>analyze</a:t>
            </a:r>
            <a:r>
              <a:rPr lang="sv-SE" dirty="0" smtClean="0"/>
              <a:t> of Life </a:t>
            </a:r>
            <a:r>
              <a:rPr lang="sv-SE" dirty="0" err="1" smtClean="0"/>
              <a:t>Satisfaction</a:t>
            </a:r>
            <a:r>
              <a:rPr lang="sv-SE" dirty="0" smtClean="0"/>
              <a:t> by </a:t>
            </a:r>
            <a:r>
              <a:rPr lang="sv-SE" dirty="0" err="1" smtClean="0"/>
              <a:t>three</a:t>
            </a:r>
            <a:r>
              <a:rPr lang="sv-SE" dirty="0" smtClean="0"/>
              <a:t> </a:t>
            </a:r>
            <a:r>
              <a:rPr lang="sv-SE" dirty="0" err="1" smtClean="0"/>
              <a:t>factors</a:t>
            </a:r>
            <a:r>
              <a:rPr lang="sv-SE" dirty="0" smtClean="0"/>
              <a:t>: Zest for life, </a:t>
            </a:r>
            <a:r>
              <a:rPr lang="sv-SE" dirty="0" err="1" smtClean="0"/>
              <a:t>Mood</a:t>
            </a:r>
            <a:r>
              <a:rPr lang="sv-SE" dirty="0" smtClean="0"/>
              <a:t> </a:t>
            </a:r>
            <a:r>
              <a:rPr lang="sv-SE" dirty="0" err="1" smtClean="0"/>
              <a:t>tone</a:t>
            </a:r>
            <a:r>
              <a:rPr lang="sv-SE" dirty="0" smtClean="0"/>
              <a:t> and </a:t>
            </a:r>
            <a:r>
              <a:rPr lang="sv-SE" dirty="0" err="1" smtClean="0"/>
              <a:t>Congruence</a:t>
            </a:r>
            <a:r>
              <a:rPr lang="sv-SE" dirty="0" smtClean="0"/>
              <a:t> (the </a:t>
            </a:r>
            <a:r>
              <a:rPr lang="sv-SE" dirty="0" err="1" smtClean="0"/>
              <a:t>latter</a:t>
            </a:r>
            <a:r>
              <a:rPr lang="sv-SE" dirty="0" smtClean="0"/>
              <a:t> by </a:t>
            </a:r>
            <a:r>
              <a:rPr lang="sv-SE" dirty="0" err="1" smtClean="0"/>
              <a:t>reflection</a:t>
            </a:r>
            <a:r>
              <a:rPr lang="sv-SE" dirty="0" smtClean="0"/>
              <a:t> of the </a:t>
            </a:r>
            <a:r>
              <a:rPr lang="sv-SE" dirty="0" err="1" smtClean="0"/>
              <a:t>past</a:t>
            </a:r>
            <a:r>
              <a:rPr lang="sv-SE" dirty="0" smtClean="0"/>
              <a:t> events of life).</a:t>
            </a:r>
            <a:r>
              <a:rPr lang="sv-SE" dirty="0" err="1" smtClean="0"/>
              <a:t>överrensstämelse</a:t>
            </a:r>
            <a:r>
              <a:rPr lang="sv-SE" dirty="0" smtClean="0"/>
              <a:t> </a:t>
            </a:r>
          </a:p>
          <a:p>
            <a:endParaRPr lang="sv-SE" dirty="0" smtClean="0"/>
          </a:p>
          <a:p>
            <a:r>
              <a:rPr lang="sv-SE" dirty="0" smtClean="0"/>
              <a:t>A small </a:t>
            </a:r>
            <a:r>
              <a:rPr lang="sv-SE" dirty="0" err="1" smtClean="0"/>
              <a:t>significant</a:t>
            </a:r>
            <a:r>
              <a:rPr lang="sv-SE" dirty="0" smtClean="0"/>
              <a:t> positive </a:t>
            </a:r>
            <a:r>
              <a:rPr lang="sv-SE" dirty="0" err="1" smtClean="0"/>
              <a:t>difference</a:t>
            </a:r>
            <a:r>
              <a:rPr lang="sv-SE" dirty="0" smtClean="0"/>
              <a:t> in </a:t>
            </a:r>
            <a:r>
              <a:rPr lang="sv-SE" dirty="0" err="1" smtClean="0"/>
              <a:t>Mood</a:t>
            </a:r>
            <a:r>
              <a:rPr lang="sv-SE" dirty="0" smtClean="0"/>
              <a:t> </a:t>
            </a:r>
            <a:r>
              <a:rPr lang="sv-SE" dirty="0" err="1" smtClean="0"/>
              <a:t>tone</a:t>
            </a:r>
            <a:r>
              <a:rPr lang="sv-SE" dirty="0" smtClean="0"/>
              <a:t> for all </a:t>
            </a:r>
            <a:r>
              <a:rPr lang="sv-SE" dirty="0" err="1" smtClean="0"/>
              <a:t>participants</a:t>
            </a:r>
            <a:r>
              <a:rPr lang="sv-SE" dirty="0" smtClean="0"/>
              <a:t>.</a:t>
            </a:r>
          </a:p>
          <a:p>
            <a:endParaRPr lang="sv-SE" dirty="0" smtClean="0"/>
          </a:p>
          <a:p>
            <a:r>
              <a:rPr lang="sv-SE" dirty="0" smtClean="0"/>
              <a:t>This </a:t>
            </a:r>
            <a:r>
              <a:rPr lang="sv-SE" dirty="0" err="1" smtClean="0"/>
              <a:t>could</a:t>
            </a:r>
            <a:r>
              <a:rPr lang="sv-SE" dirty="0" smtClean="0"/>
              <a:t> </a:t>
            </a:r>
            <a:r>
              <a:rPr lang="sv-SE" dirty="0" err="1" smtClean="0"/>
              <a:t>have</a:t>
            </a:r>
            <a:r>
              <a:rPr lang="sv-SE" dirty="0" smtClean="0"/>
              <a:t> a </a:t>
            </a:r>
            <a:r>
              <a:rPr lang="sv-SE" dirty="0" err="1" smtClean="0"/>
              <a:t>number</a:t>
            </a:r>
            <a:r>
              <a:rPr lang="sv-SE" dirty="0" smtClean="0"/>
              <a:t> of different </a:t>
            </a:r>
            <a:r>
              <a:rPr lang="sv-SE" dirty="0" err="1" smtClean="0"/>
              <a:t>explanations</a:t>
            </a:r>
            <a:r>
              <a:rPr lang="sv-SE" dirty="0" smtClean="0"/>
              <a:t> </a:t>
            </a:r>
            <a:r>
              <a:rPr lang="sv-SE" dirty="0" err="1" smtClean="0"/>
              <a:t>according</a:t>
            </a:r>
            <a:r>
              <a:rPr lang="sv-SE" dirty="0" smtClean="0"/>
              <a:t> to the </a:t>
            </a:r>
            <a:r>
              <a:rPr lang="sv-SE" dirty="0" err="1" smtClean="0"/>
              <a:t>natural</a:t>
            </a:r>
            <a:r>
              <a:rPr lang="sv-SE" dirty="0" smtClean="0"/>
              <a:t> </a:t>
            </a:r>
            <a:r>
              <a:rPr lang="sv-SE" dirty="0" err="1" smtClean="0"/>
              <a:t>environmnet</a:t>
            </a:r>
            <a:r>
              <a:rPr lang="sv-SE" dirty="0" smtClean="0"/>
              <a:t> ( a </a:t>
            </a:r>
            <a:r>
              <a:rPr lang="sv-SE" dirty="0" err="1" smtClean="0"/>
              <a:t>lot</a:t>
            </a:r>
            <a:r>
              <a:rPr lang="sv-SE" dirty="0" smtClean="0"/>
              <a:t> of </a:t>
            </a:r>
            <a:r>
              <a:rPr lang="sv-SE" dirty="0" err="1" smtClean="0"/>
              <a:t>factros</a:t>
            </a:r>
            <a:r>
              <a:rPr lang="sv-SE" dirty="0" smtClean="0"/>
              <a:t> </a:t>
            </a:r>
            <a:r>
              <a:rPr lang="sv-SE" dirty="0" err="1" smtClean="0"/>
              <a:t>could</a:t>
            </a:r>
            <a:r>
              <a:rPr lang="sv-SE" dirty="0" smtClean="0"/>
              <a:t> </a:t>
            </a:r>
            <a:r>
              <a:rPr lang="sv-SE" dirty="0" err="1" smtClean="0"/>
              <a:t>have</a:t>
            </a:r>
            <a:r>
              <a:rPr lang="sv-SE" baseline="0" dirty="0" smtClean="0"/>
              <a:t> </a:t>
            </a:r>
            <a:r>
              <a:rPr lang="sv-SE" baseline="0" dirty="0" err="1" smtClean="0"/>
              <a:t>influence</a:t>
            </a:r>
            <a:r>
              <a:rPr lang="sv-SE" baseline="0" dirty="0" smtClean="0"/>
              <a:t>) </a:t>
            </a:r>
            <a:r>
              <a:rPr lang="sv-SE" dirty="0" smtClean="0"/>
              <a:t>the </a:t>
            </a:r>
            <a:r>
              <a:rPr lang="sv-SE" dirty="0" err="1" smtClean="0"/>
              <a:t>study</a:t>
            </a:r>
            <a:r>
              <a:rPr lang="sv-SE" dirty="0" smtClean="0"/>
              <a:t> </a:t>
            </a:r>
            <a:r>
              <a:rPr lang="sv-SE" dirty="0" err="1" smtClean="0"/>
              <a:t>took</a:t>
            </a:r>
            <a:r>
              <a:rPr lang="sv-SE" dirty="0" smtClean="0"/>
              <a:t> </a:t>
            </a:r>
            <a:r>
              <a:rPr lang="sv-SE" dirty="0" err="1" smtClean="0"/>
              <a:t>place</a:t>
            </a:r>
            <a:r>
              <a:rPr lang="sv-SE" dirty="0" smtClean="0"/>
              <a:t> in. </a:t>
            </a:r>
            <a:r>
              <a:rPr lang="sv-SE" dirty="0" err="1" smtClean="0"/>
              <a:t>Also</a:t>
            </a:r>
            <a:r>
              <a:rPr lang="sv-SE" dirty="0" smtClean="0"/>
              <a:t> time </a:t>
            </a:r>
            <a:r>
              <a:rPr lang="sv-SE" dirty="0" err="1" smtClean="0"/>
              <a:t>was</a:t>
            </a:r>
            <a:r>
              <a:rPr lang="sv-SE" dirty="0" smtClean="0"/>
              <a:t> a </a:t>
            </a:r>
            <a:r>
              <a:rPr lang="sv-SE" dirty="0" err="1" smtClean="0"/>
              <a:t>critical</a:t>
            </a:r>
            <a:r>
              <a:rPr lang="sv-SE" dirty="0" smtClean="0"/>
              <a:t> </a:t>
            </a:r>
            <a:r>
              <a:rPr lang="sv-SE" dirty="0" err="1" smtClean="0"/>
              <a:t>factor</a:t>
            </a:r>
            <a:r>
              <a:rPr lang="sv-SE" dirty="0" smtClean="0"/>
              <a:t> – to </a:t>
            </a:r>
            <a:r>
              <a:rPr lang="sv-SE" dirty="0" err="1" smtClean="0"/>
              <a:t>short</a:t>
            </a:r>
            <a:r>
              <a:rPr lang="sv-SE" dirty="0" smtClean="0"/>
              <a:t>? </a:t>
            </a:r>
            <a:r>
              <a:rPr lang="sv-SE" dirty="0" err="1" smtClean="0"/>
              <a:t>We</a:t>
            </a:r>
            <a:r>
              <a:rPr lang="sv-SE" dirty="0" smtClean="0"/>
              <a:t> </a:t>
            </a:r>
            <a:r>
              <a:rPr lang="sv-SE" dirty="0" err="1" smtClean="0"/>
              <a:t>had</a:t>
            </a:r>
            <a:r>
              <a:rPr lang="sv-SE" dirty="0" smtClean="0"/>
              <a:t> time </a:t>
            </a:r>
            <a:r>
              <a:rPr lang="sv-SE" dirty="0" err="1" smtClean="0"/>
              <a:t>restrictions</a:t>
            </a:r>
            <a:r>
              <a:rPr lang="sv-SE" dirty="0" smtClean="0"/>
              <a:t>, </a:t>
            </a:r>
            <a:r>
              <a:rPr lang="sv-SE" dirty="0" err="1" smtClean="0"/>
              <a:t>becuase</a:t>
            </a:r>
            <a:r>
              <a:rPr lang="sv-SE" dirty="0" smtClean="0"/>
              <a:t> of different </a:t>
            </a:r>
            <a:r>
              <a:rPr lang="sv-SE" dirty="0" err="1" smtClean="0"/>
              <a:t>reasons</a:t>
            </a:r>
            <a:r>
              <a:rPr lang="sv-SE" dirty="0" smtClean="0"/>
              <a:t>…</a:t>
            </a:r>
          </a:p>
          <a:p>
            <a:endParaRPr lang="sv-SE" dirty="0" smtClean="0"/>
          </a:p>
          <a:p>
            <a:r>
              <a:rPr lang="sv-SE" dirty="0" err="1" smtClean="0"/>
              <a:t>We</a:t>
            </a:r>
            <a:r>
              <a:rPr lang="sv-SE" dirty="0" smtClean="0"/>
              <a:t> </a:t>
            </a:r>
            <a:r>
              <a:rPr lang="sv-SE" dirty="0" err="1" smtClean="0"/>
              <a:t>made</a:t>
            </a:r>
            <a:r>
              <a:rPr lang="sv-SE" dirty="0" smtClean="0"/>
              <a:t> the </a:t>
            </a:r>
            <a:r>
              <a:rPr lang="sv-SE" dirty="0" err="1" smtClean="0"/>
              <a:t>stydy</a:t>
            </a:r>
            <a:r>
              <a:rPr lang="sv-SE" dirty="0" smtClean="0"/>
              <a:t> on </a:t>
            </a:r>
            <a:r>
              <a:rPr lang="sv-SE" dirty="0" err="1" smtClean="0"/>
              <a:t>people</a:t>
            </a:r>
            <a:r>
              <a:rPr lang="sv-SE" dirty="0" smtClean="0"/>
              <a:t> who </a:t>
            </a:r>
            <a:r>
              <a:rPr lang="sv-SE" dirty="0" err="1" smtClean="0"/>
              <a:t>had</a:t>
            </a:r>
            <a:r>
              <a:rPr lang="sv-SE" dirty="0" smtClean="0"/>
              <a:t> chosen</a:t>
            </a:r>
            <a:r>
              <a:rPr lang="sv-SE" baseline="0" dirty="0" smtClean="0"/>
              <a:t> </a:t>
            </a:r>
            <a:r>
              <a:rPr lang="sv-SE" baseline="0" dirty="0" err="1" smtClean="0"/>
              <a:t>groupparticipation</a:t>
            </a:r>
            <a:r>
              <a:rPr lang="sv-SE" baseline="0" dirty="0" smtClean="0"/>
              <a:t> </a:t>
            </a:r>
            <a:r>
              <a:rPr lang="sv-SE" baseline="0" dirty="0" err="1" smtClean="0"/>
              <a:t>themselves</a:t>
            </a:r>
            <a:r>
              <a:rPr lang="sv-SE" baseline="0" dirty="0" smtClean="0"/>
              <a:t>, </a:t>
            </a:r>
            <a:r>
              <a:rPr lang="sv-SE" baseline="0" dirty="0" err="1" smtClean="0"/>
              <a:t>which</a:t>
            </a:r>
            <a:r>
              <a:rPr lang="sv-SE" baseline="0" dirty="0" smtClean="0"/>
              <a:t> </a:t>
            </a:r>
            <a:r>
              <a:rPr lang="sv-SE" baseline="0" dirty="0" err="1" smtClean="0"/>
              <a:t>could</a:t>
            </a:r>
            <a:r>
              <a:rPr lang="sv-SE" baseline="0" dirty="0" smtClean="0"/>
              <a:t> </a:t>
            </a:r>
            <a:r>
              <a:rPr lang="sv-SE" baseline="0" dirty="0" err="1" smtClean="0"/>
              <a:t>have</a:t>
            </a:r>
            <a:r>
              <a:rPr lang="sv-SE" baseline="0" dirty="0" smtClean="0"/>
              <a:t> </a:t>
            </a:r>
            <a:r>
              <a:rPr lang="sv-SE" baseline="0" dirty="0" err="1" smtClean="0"/>
              <a:t>biased</a:t>
            </a:r>
            <a:r>
              <a:rPr lang="sv-SE" baseline="0" dirty="0" smtClean="0"/>
              <a:t> the </a:t>
            </a:r>
            <a:r>
              <a:rPr lang="sv-SE" baseline="0" dirty="0" err="1" smtClean="0"/>
              <a:t>result</a:t>
            </a:r>
            <a:r>
              <a:rPr lang="sv-SE" baseline="0" dirty="0" smtClean="0"/>
              <a:t>. It </a:t>
            </a:r>
            <a:r>
              <a:rPr lang="sv-SE" baseline="0" dirty="0" err="1" smtClean="0"/>
              <a:t>was</a:t>
            </a:r>
            <a:r>
              <a:rPr lang="sv-SE" baseline="0" dirty="0" smtClean="0"/>
              <a:t> an </a:t>
            </a:r>
            <a:r>
              <a:rPr lang="sv-SE" baseline="0" dirty="0" err="1" smtClean="0"/>
              <a:t>ethical</a:t>
            </a:r>
            <a:r>
              <a:rPr lang="sv-SE" baseline="0" dirty="0" smtClean="0"/>
              <a:t> </a:t>
            </a:r>
            <a:r>
              <a:rPr lang="sv-SE" baseline="0" dirty="0" err="1" smtClean="0"/>
              <a:t>reasons</a:t>
            </a:r>
            <a:r>
              <a:rPr lang="sv-SE" baseline="0" dirty="0" smtClean="0"/>
              <a:t> to </a:t>
            </a:r>
            <a:r>
              <a:rPr lang="sv-SE" baseline="0" dirty="0" err="1" smtClean="0"/>
              <a:t>let</a:t>
            </a:r>
            <a:r>
              <a:rPr lang="sv-SE" baseline="0" dirty="0" smtClean="0"/>
              <a:t> </a:t>
            </a:r>
            <a:r>
              <a:rPr lang="sv-SE" baseline="0" dirty="0" err="1" smtClean="0"/>
              <a:t>them</a:t>
            </a:r>
            <a:r>
              <a:rPr lang="sv-SE" baseline="0" dirty="0" smtClean="0"/>
              <a:t> </a:t>
            </a:r>
            <a:r>
              <a:rPr lang="sv-SE" baseline="0" dirty="0" err="1" smtClean="0"/>
              <a:t>choose</a:t>
            </a:r>
            <a:r>
              <a:rPr lang="sv-SE" baseline="0" dirty="0" smtClean="0"/>
              <a:t> </a:t>
            </a:r>
            <a:r>
              <a:rPr lang="sv-SE" baseline="0" dirty="0" err="1" smtClean="0"/>
              <a:t>groups</a:t>
            </a:r>
            <a:r>
              <a:rPr lang="sv-SE" baseline="0" dirty="0" smtClean="0"/>
              <a:t>.</a:t>
            </a:r>
            <a:endParaRPr lang="sv-SE" dirty="0" smtClean="0"/>
          </a:p>
          <a:p>
            <a:endParaRPr lang="sv-SE" dirty="0" smtClean="0"/>
          </a:p>
          <a:p>
            <a:endParaRPr lang="sv-SE" dirty="0"/>
          </a:p>
        </p:txBody>
      </p:sp>
      <p:sp>
        <p:nvSpPr>
          <p:cNvPr id="4" name="Platshållare för bildnummer 3"/>
          <p:cNvSpPr>
            <a:spLocks noGrp="1"/>
          </p:cNvSpPr>
          <p:nvPr>
            <p:ph type="sldNum" sz="quarter" idx="10"/>
          </p:nvPr>
        </p:nvSpPr>
        <p:spPr/>
        <p:txBody>
          <a:bodyPr/>
          <a:lstStyle/>
          <a:p>
            <a:fld id="{378970E8-606E-544E-9196-A0321FFF4315}" type="slidenum">
              <a:rPr lang="sv-SE" smtClean="0"/>
              <a:pPr/>
              <a:t>10</a:t>
            </a:fld>
            <a:endParaRPr lang="sv-S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normAutofit/>
          </a:bodyPr>
          <a:lstStyle/>
          <a:p>
            <a:r>
              <a:rPr lang="en-US" dirty="0" smtClean="0"/>
              <a:t>Mood tone has in longitudinal research shown a downward trend of the oldest old (Berg &amp; Johansson, 2012).</a:t>
            </a:r>
          </a:p>
          <a:p>
            <a:endParaRPr lang="en-US" dirty="0" smtClean="0"/>
          </a:p>
          <a:p>
            <a:r>
              <a:rPr lang="en-US" dirty="0" smtClean="0"/>
              <a:t>The degree of life satisfaction in the present, on the basis of life and state of mind has been linked to mortality. (</a:t>
            </a:r>
            <a:r>
              <a:rPr lang="en-US" dirty="0" err="1" smtClean="0"/>
              <a:t>Lyyra</a:t>
            </a:r>
            <a:r>
              <a:rPr lang="en-US" dirty="0" smtClean="0"/>
              <a:t> et al, 2006)</a:t>
            </a:r>
          </a:p>
          <a:p>
            <a:endParaRPr lang="en-US" dirty="0" smtClean="0"/>
          </a:p>
          <a:p>
            <a:r>
              <a:rPr lang="en-US" dirty="0" smtClean="0"/>
              <a:t>Mood is clearly linked to the present - and the present becomes more important the older we get. (Staudinger et al, 1999)</a:t>
            </a:r>
          </a:p>
          <a:p>
            <a:endParaRPr lang="en-US" dirty="0" smtClean="0"/>
          </a:p>
          <a:p>
            <a:r>
              <a:rPr lang="en-US" dirty="0" smtClean="0"/>
              <a:t>Social activity can be linked to mood tone </a:t>
            </a:r>
            <a:r>
              <a:rPr lang="en-US" dirty="0" smtClean="0">
                <a:solidFill>
                  <a:srgbClr val="FF0000"/>
                </a:solidFill>
              </a:rPr>
              <a:t>(ref)</a:t>
            </a:r>
          </a:p>
          <a:p>
            <a:endParaRPr lang="en-US" dirty="0" smtClean="0">
              <a:solidFill>
                <a:srgbClr val="FF0000"/>
              </a:solidFill>
            </a:endParaRPr>
          </a:p>
          <a:p>
            <a:r>
              <a:rPr lang="en-US" dirty="0" smtClean="0"/>
              <a:t>If social activity could act as a buffer for the mood in the elderly, underscoring the importance of older people continuing to participate in social activity throughout life, which also provides support to the activity theory. (</a:t>
            </a:r>
            <a:r>
              <a:rPr lang="en-US" dirty="0" err="1" smtClean="0"/>
              <a:t>Havighurst</a:t>
            </a:r>
            <a:r>
              <a:rPr lang="en-US" dirty="0" smtClean="0"/>
              <a:t>, 1961; Lemon et al, 1972) .</a:t>
            </a:r>
            <a:endParaRPr lang="sv-SE" dirty="0" smtClean="0"/>
          </a:p>
          <a:p>
            <a:endParaRPr lang="sv-SE" dirty="0"/>
          </a:p>
        </p:txBody>
      </p:sp>
      <p:sp>
        <p:nvSpPr>
          <p:cNvPr id="4" name="Platshållare för bildnummer 3"/>
          <p:cNvSpPr>
            <a:spLocks noGrp="1"/>
          </p:cNvSpPr>
          <p:nvPr>
            <p:ph type="sldNum" sz="quarter" idx="10"/>
          </p:nvPr>
        </p:nvSpPr>
        <p:spPr/>
        <p:txBody>
          <a:bodyPr/>
          <a:lstStyle/>
          <a:p>
            <a:fld id="{378970E8-606E-544E-9196-A0321FFF4315}" type="slidenum">
              <a:rPr lang="sv-SE" smtClean="0"/>
              <a:pPr/>
              <a:t>11</a:t>
            </a:fld>
            <a:endParaRPr lang="sv-S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normAutofit fontScale="85000" lnSpcReduction="10000"/>
          </a:bodyPr>
          <a:lstStyle/>
          <a:p>
            <a:pPr marL="0" marR="0" indent="0" algn="l" defTabSz="457200" rtl="0" eaLnBrk="1" fontAlgn="auto" latinLnBrk="0" hangingPunct="1">
              <a:lnSpc>
                <a:spcPct val="100000"/>
              </a:lnSpc>
              <a:spcBef>
                <a:spcPts val="0"/>
              </a:spcBef>
              <a:spcAft>
                <a:spcPts val="0"/>
              </a:spcAft>
              <a:buClrTx/>
              <a:buSzTx/>
              <a:buFont typeface="Arial" pitchFamily="34" charset="0"/>
              <a:buChar char="•"/>
              <a:tabLst/>
              <a:defRPr/>
            </a:pPr>
            <a:r>
              <a:rPr lang="en-US" dirty="0" smtClean="0"/>
              <a:t>The method Life Filming</a:t>
            </a:r>
            <a:r>
              <a:rPr lang="en-US" baseline="0" dirty="0" smtClean="0"/>
              <a:t> </a:t>
            </a:r>
            <a:r>
              <a:rPr lang="en-US" dirty="0" smtClean="0"/>
              <a:t>was used in a major project in 2015 with the aim to increase participation regarding the outdoor environment in their neighborhood and surroundings. </a:t>
            </a:r>
          </a:p>
          <a:p>
            <a:pPr marL="0" marR="0" indent="0" algn="l" defTabSz="457200" rtl="0" eaLnBrk="1" fontAlgn="auto" latinLnBrk="0" hangingPunct="1">
              <a:lnSpc>
                <a:spcPct val="100000"/>
              </a:lnSpc>
              <a:spcBef>
                <a:spcPts val="0"/>
              </a:spcBef>
              <a:spcAft>
                <a:spcPts val="0"/>
              </a:spcAft>
              <a:buClrTx/>
              <a:buSzTx/>
              <a:buFont typeface="Arial" pitchFamily="34" charset="0"/>
              <a:buChar char="•"/>
              <a:tabLst/>
              <a:defRPr/>
            </a:pPr>
            <a:endParaRPr lang="en-US" sz="1200" b="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200" b="0" kern="1200" dirty="0" smtClean="0">
                <a:solidFill>
                  <a:schemeClr val="tx1"/>
                </a:solidFill>
                <a:latin typeface="+mn-lt"/>
                <a:ea typeface="+mn-ea"/>
                <a:cs typeface="+mn-cs"/>
              </a:rPr>
              <a:t> The aim was to test a</a:t>
            </a:r>
            <a:r>
              <a:rPr lang="en-US" sz="1200" b="0" kern="1200" baseline="0" dirty="0" smtClean="0">
                <a:solidFill>
                  <a:schemeClr val="tx1"/>
                </a:solidFill>
                <a:latin typeface="+mn-lt"/>
                <a:ea typeface="+mn-ea"/>
                <a:cs typeface="+mn-cs"/>
              </a:rPr>
              <a:t> new method were </a:t>
            </a:r>
            <a:r>
              <a:rPr lang="en-US" sz="1200" b="0" kern="1200" dirty="0" smtClean="0">
                <a:solidFill>
                  <a:schemeClr val="tx1"/>
                </a:solidFill>
                <a:latin typeface="+mn-lt"/>
                <a:ea typeface="+mn-ea"/>
                <a:cs typeface="+mn-cs"/>
              </a:rPr>
              <a:t>municipal residents own perspectives could contribute valuable knowledge in the process of planning. There was also the hope that the project would contribute to a sense of empowerment, to increase participants' knowledge and technology thereby providing increased opportunities for good self-esteem and participation in society,</a:t>
            </a:r>
            <a:r>
              <a:rPr lang="en-US" sz="1200" b="0" kern="1200" baseline="0" dirty="0" smtClean="0">
                <a:solidFill>
                  <a:schemeClr val="tx1"/>
                </a:solidFill>
                <a:latin typeface="+mn-lt"/>
                <a:ea typeface="+mn-ea"/>
                <a:cs typeface="+mn-cs"/>
              </a:rPr>
              <a:t> and meetings between generations.</a:t>
            </a:r>
          </a:p>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r>
              <a:rPr lang="en-US" sz="1200" b="0" kern="1200" dirty="0" smtClean="0">
                <a:solidFill>
                  <a:schemeClr val="tx1"/>
                </a:solidFill>
                <a:latin typeface="+mn-lt"/>
                <a:ea typeface="+mn-ea"/>
                <a:cs typeface="+mn-cs"/>
              </a:rPr>
              <a:t>The project stems from an even bigger issue - about creating a socially sustainable society where all people, regardless of background experience their place. Considering that children, young and older people often do not have equal opportunities to impact compared to people of working age, there was a conscious thought behind focus on these groups in this project.</a:t>
            </a:r>
          </a:p>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endParaRPr lang="en-US" sz="1200" b="0" kern="1200" baseline="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200" b="0" kern="1200" baseline="0" dirty="0" smtClean="0">
                <a:solidFill>
                  <a:schemeClr val="tx1"/>
                </a:solidFill>
                <a:latin typeface="+mn-lt"/>
                <a:ea typeface="+mn-ea"/>
                <a:cs typeface="+mn-cs"/>
              </a:rPr>
              <a:t> </a:t>
            </a:r>
            <a:r>
              <a:rPr lang="en-US" sz="1200" b="0" kern="1200" dirty="0" smtClean="0">
                <a:solidFill>
                  <a:schemeClr val="tx1"/>
                </a:solidFill>
                <a:latin typeface="+mn-lt"/>
                <a:ea typeface="+mn-ea"/>
                <a:cs typeface="+mn-cs"/>
              </a:rPr>
              <a:t>45 Participants, children(10-11 years), high school students (16-17 years old) The seniors were on average 78 years old with an age between 61 and 93 years. </a:t>
            </a:r>
          </a:p>
          <a:p>
            <a:pPr marL="0" marR="0" indent="0" algn="l" defTabSz="457200" rtl="0" eaLnBrk="1" fontAlgn="auto" latinLnBrk="0" hangingPunct="1">
              <a:lnSpc>
                <a:spcPct val="100000"/>
              </a:lnSpc>
              <a:spcBef>
                <a:spcPts val="0"/>
              </a:spcBef>
              <a:spcAft>
                <a:spcPts val="0"/>
              </a:spcAft>
              <a:buClrTx/>
              <a:buSzTx/>
              <a:buFont typeface="Arial" pitchFamily="34" charset="0"/>
              <a:buChar char="•"/>
              <a:tabLst/>
              <a:defRPr/>
            </a:pPr>
            <a:endParaRPr lang="en-US" dirty="0" smtClean="0"/>
          </a:p>
          <a:p>
            <a:pPr marL="0" marR="0" indent="0" algn="l" defTabSz="457200" rtl="0" eaLnBrk="1" fontAlgn="auto" latinLnBrk="0" hangingPunct="1">
              <a:lnSpc>
                <a:spcPct val="100000"/>
              </a:lnSpc>
              <a:spcBef>
                <a:spcPts val="0"/>
              </a:spcBef>
              <a:spcAft>
                <a:spcPts val="0"/>
              </a:spcAft>
              <a:buClrTx/>
              <a:buSzTx/>
              <a:buFont typeface="Arial" pitchFamily="34" charset="0"/>
              <a:buChar char="•"/>
              <a:tabLst/>
              <a:defRPr/>
            </a:pPr>
            <a:r>
              <a:rPr lang="en-US" dirty="0" smtClean="0"/>
              <a:t>Their films were shown for </a:t>
            </a:r>
            <a:br>
              <a:rPr lang="en-US" dirty="0" smtClean="0"/>
            </a:br>
            <a:r>
              <a:rPr lang="en-US" dirty="0" smtClean="0"/>
              <a:t>politicians and officials, and was </a:t>
            </a:r>
            <a:br>
              <a:rPr lang="en-US" dirty="0" smtClean="0"/>
            </a:br>
            <a:r>
              <a:rPr lang="en-US" dirty="0" smtClean="0"/>
              <a:t>the basis for a dialogue on </a:t>
            </a:r>
            <a:br>
              <a:rPr lang="en-US" dirty="0" smtClean="0"/>
            </a:br>
            <a:r>
              <a:rPr lang="en-US" dirty="0" smtClean="0"/>
              <a:t>improvements in the external </a:t>
            </a:r>
            <a:br>
              <a:rPr lang="en-US" dirty="0" smtClean="0"/>
            </a:br>
            <a:r>
              <a:rPr lang="en-US" dirty="0" smtClean="0"/>
              <a:t>environment. In some cases the films resulted</a:t>
            </a:r>
            <a:r>
              <a:rPr lang="en-US" baseline="0" dirty="0" smtClean="0"/>
              <a:t> in direct actions in </a:t>
            </a:r>
            <a:r>
              <a:rPr lang="en-US" baseline="0" dirty="0" err="1" smtClean="0"/>
              <a:t>improvemnets</a:t>
            </a:r>
            <a:r>
              <a:rPr lang="en-US" baseline="0" dirty="0" smtClean="0"/>
              <a:t> (like strategic placed benches.)</a:t>
            </a:r>
            <a:endParaRPr lang="en-US" dirty="0" smtClean="0"/>
          </a:p>
          <a:p>
            <a:pPr marL="0" marR="0" indent="0" algn="l" defTabSz="457200" rtl="0" eaLnBrk="1" fontAlgn="auto" latinLnBrk="0" hangingPunct="1">
              <a:lnSpc>
                <a:spcPct val="100000"/>
              </a:lnSpc>
              <a:spcBef>
                <a:spcPts val="0"/>
              </a:spcBef>
              <a:spcAft>
                <a:spcPts val="0"/>
              </a:spcAft>
              <a:buClrTx/>
              <a:buSzTx/>
              <a:buFont typeface="Arial" pitchFamily="34" charset="0"/>
              <a:buChar char="•"/>
              <a:tabLst/>
              <a:defRPr/>
            </a:pPr>
            <a:endParaRPr lang="en-US" sz="1200" b="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200" b="0" kern="1200" dirty="0" smtClean="0">
                <a:solidFill>
                  <a:schemeClr val="tx1"/>
                </a:solidFill>
                <a:latin typeface="+mn-lt"/>
                <a:ea typeface="+mn-ea"/>
                <a:cs typeface="+mn-cs"/>
              </a:rPr>
              <a:t> Follow Research of the project LIFE filming – focusing</a:t>
            </a:r>
            <a:r>
              <a:rPr lang="en-US" sz="1200" b="0" kern="1200" baseline="0" dirty="0" smtClean="0">
                <a:solidFill>
                  <a:schemeClr val="tx1"/>
                </a:solidFill>
                <a:latin typeface="+mn-lt"/>
                <a:ea typeface="+mn-ea"/>
                <a:cs typeface="+mn-cs"/>
              </a:rPr>
              <a:t> on participation </a:t>
            </a:r>
            <a:r>
              <a:rPr lang="en-US" sz="1200" b="0" kern="1200" dirty="0" err="1" smtClean="0">
                <a:solidFill>
                  <a:schemeClr val="tx1"/>
                </a:solidFill>
                <a:latin typeface="+mn-lt"/>
                <a:ea typeface="+mn-ea"/>
                <a:cs typeface="+mn-cs"/>
              </a:rPr>
              <a:t>Lisbeth</a:t>
            </a:r>
            <a:r>
              <a:rPr lang="en-US" sz="1200" b="0" kern="1200" dirty="0" smtClean="0">
                <a:solidFill>
                  <a:schemeClr val="tx1"/>
                </a:solidFill>
                <a:latin typeface="+mn-lt"/>
                <a:ea typeface="+mn-ea"/>
                <a:cs typeface="+mn-cs"/>
              </a:rPr>
              <a:t> </a:t>
            </a:r>
            <a:r>
              <a:rPr lang="en-US" sz="1200" b="0" kern="1200" dirty="0" err="1" smtClean="0">
                <a:solidFill>
                  <a:schemeClr val="tx1"/>
                </a:solidFill>
                <a:latin typeface="+mn-lt"/>
                <a:ea typeface="+mn-ea"/>
                <a:cs typeface="+mn-cs"/>
              </a:rPr>
              <a:t>Lindahl</a:t>
            </a:r>
            <a:r>
              <a:rPr lang="en-US" sz="1200" b="0" kern="1200" dirty="0" smtClean="0">
                <a:solidFill>
                  <a:schemeClr val="tx1"/>
                </a:solidFill>
                <a:latin typeface="+mn-lt"/>
                <a:ea typeface="+mn-ea"/>
                <a:cs typeface="+mn-cs"/>
              </a:rPr>
              <a:t>, From </a:t>
            </a:r>
            <a:r>
              <a:rPr lang="en-US" sz="1200" b="0" kern="1200" dirty="0" err="1" smtClean="0">
                <a:solidFill>
                  <a:schemeClr val="tx1"/>
                </a:solidFill>
                <a:latin typeface="+mn-lt"/>
                <a:ea typeface="+mn-ea"/>
                <a:cs typeface="+mn-cs"/>
              </a:rPr>
              <a:t>FoU</a:t>
            </a:r>
            <a:r>
              <a:rPr lang="en-US" sz="1200" b="0" kern="1200" dirty="0" smtClean="0">
                <a:solidFill>
                  <a:schemeClr val="tx1"/>
                </a:solidFill>
                <a:latin typeface="+mn-lt"/>
                <a:ea typeface="+mn-ea"/>
                <a:cs typeface="+mn-cs"/>
              </a:rPr>
              <a:t> I </a:t>
            </a:r>
            <a:r>
              <a:rPr lang="en-US" sz="1200" b="0" kern="1200" dirty="0" err="1" smtClean="0">
                <a:solidFill>
                  <a:schemeClr val="tx1"/>
                </a:solidFill>
                <a:latin typeface="+mn-lt"/>
                <a:ea typeface="+mn-ea"/>
                <a:cs typeface="+mn-cs"/>
              </a:rPr>
              <a:t>Väst</a:t>
            </a:r>
            <a:r>
              <a:rPr lang="en-US" sz="1200" b="0" kern="1200" dirty="0" smtClean="0">
                <a:solidFill>
                  <a:schemeClr val="tx1"/>
                </a:solidFill>
                <a:latin typeface="+mn-lt"/>
                <a:ea typeface="+mn-ea"/>
                <a:cs typeface="+mn-cs"/>
              </a:rPr>
              <a:t>, </a:t>
            </a:r>
            <a:r>
              <a:rPr lang="en-US" sz="1200" b="0" kern="1200" dirty="0" err="1" smtClean="0">
                <a:solidFill>
                  <a:schemeClr val="tx1"/>
                </a:solidFill>
                <a:latin typeface="+mn-lt"/>
                <a:ea typeface="+mn-ea"/>
                <a:cs typeface="+mn-cs"/>
              </a:rPr>
              <a:t>wich</a:t>
            </a:r>
            <a:r>
              <a:rPr lang="en-US" sz="1200" b="0" kern="1200" dirty="0" smtClean="0">
                <a:solidFill>
                  <a:schemeClr val="tx1"/>
                </a:solidFill>
                <a:latin typeface="+mn-lt"/>
                <a:ea typeface="+mn-ea"/>
                <a:cs typeface="+mn-cs"/>
              </a:rPr>
              <a:t> is RESEARCH AND DEVELOPMENT IN WELFARE AREA </a:t>
            </a:r>
          </a:p>
          <a:p>
            <a:pPr marL="0" marR="0" indent="0"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200" b="0" kern="1200" baseline="0" dirty="0" smtClean="0">
                <a:solidFill>
                  <a:schemeClr val="tx1"/>
                </a:solidFill>
                <a:latin typeface="+mn-lt"/>
                <a:ea typeface="+mn-ea"/>
                <a:cs typeface="+mn-cs"/>
              </a:rPr>
              <a:t> </a:t>
            </a:r>
            <a:r>
              <a:rPr lang="en-US" sz="1200" b="0" kern="1200" dirty="0" smtClean="0">
                <a:solidFill>
                  <a:schemeClr val="tx1"/>
                </a:solidFill>
                <a:latin typeface="+mn-lt"/>
                <a:ea typeface="+mn-ea"/>
                <a:cs typeface="+mn-cs"/>
              </a:rPr>
              <a:t>The meetings between the older and younger that took place within the framework of this project, was perceived as something positive. Both younger and older participants found it interesting to listen</a:t>
            </a:r>
            <a:r>
              <a:rPr lang="en-US" sz="1200" b="0" kern="1200" baseline="0" dirty="0" smtClean="0">
                <a:solidFill>
                  <a:schemeClr val="tx1"/>
                </a:solidFill>
                <a:latin typeface="+mn-lt"/>
                <a:ea typeface="+mn-ea"/>
                <a:cs typeface="+mn-cs"/>
              </a:rPr>
              <a:t> to other </a:t>
            </a:r>
            <a:r>
              <a:rPr lang="en-US" sz="1200" b="0" kern="1200" dirty="0" smtClean="0">
                <a:solidFill>
                  <a:schemeClr val="tx1"/>
                </a:solidFill>
                <a:latin typeface="+mn-lt"/>
                <a:ea typeface="+mn-ea"/>
                <a:cs typeface="+mn-cs"/>
              </a:rPr>
              <a:t>age groups comments. They could have different perspectives on the same phenomenon and had the opportunity to broaden their perspective by meeting each other. </a:t>
            </a:r>
          </a:p>
          <a:p>
            <a:pPr marL="0" marR="0" indent="0" algn="l" defTabSz="457200" rtl="0" eaLnBrk="1" fontAlgn="auto" latinLnBrk="0" hangingPunct="1">
              <a:lnSpc>
                <a:spcPct val="100000"/>
              </a:lnSpc>
              <a:spcBef>
                <a:spcPts val="0"/>
              </a:spcBef>
              <a:spcAft>
                <a:spcPts val="0"/>
              </a:spcAft>
              <a:buClrTx/>
              <a:buSzTx/>
              <a:buFont typeface="Arial" pitchFamily="34" charset="0"/>
              <a:buChar char="•"/>
              <a:tabLst/>
              <a:defRPr/>
            </a:pPr>
            <a:endParaRPr lang="en-US" sz="1200" b="0" kern="1200" dirty="0" smtClean="0">
              <a:solidFill>
                <a:schemeClr val="tx1"/>
              </a:solidFill>
              <a:latin typeface="+mn-lt"/>
              <a:ea typeface="+mn-ea"/>
              <a:cs typeface="+mn-cs"/>
            </a:endParaRPr>
          </a:p>
          <a:p>
            <a:endParaRPr lang="sv-SE" sz="1200" kern="1200" baseline="0" dirty="0" smtClean="0">
              <a:solidFill>
                <a:schemeClr val="tx1"/>
              </a:solidFill>
              <a:latin typeface="+mn-lt"/>
              <a:ea typeface="+mn-ea"/>
              <a:cs typeface="+mn-cs"/>
            </a:endParaRPr>
          </a:p>
        </p:txBody>
      </p:sp>
      <p:sp>
        <p:nvSpPr>
          <p:cNvPr id="4" name="Platshållare för bildnummer 3"/>
          <p:cNvSpPr>
            <a:spLocks noGrp="1"/>
          </p:cNvSpPr>
          <p:nvPr>
            <p:ph type="sldNum" sz="quarter" idx="10"/>
          </p:nvPr>
        </p:nvSpPr>
        <p:spPr/>
        <p:txBody>
          <a:bodyPr/>
          <a:lstStyle/>
          <a:p>
            <a:fld id="{378970E8-606E-544E-9196-A0321FFF4315}" type="slidenum">
              <a:rPr lang="sv-SE" smtClean="0"/>
              <a:pPr/>
              <a:t>12</a:t>
            </a:fld>
            <a:endParaRPr lang="sv-SE"/>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normAutofit/>
          </a:bodyPr>
          <a:lstStyle/>
          <a:p>
            <a:r>
              <a:rPr lang="en-US" sz="1200" b="0" kern="1200" dirty="0" err="1" smtClean="0">
                <a:solidFill>
                  <a:schemeClr val="tx1"/>
                </a:solidFill>
                <a:latin typeface="+mn-lt"/>
                <a:ea typeface="+mn-ea"/>
                <a:cs typeface="+mn-cs"/>
              </a:rPr>
              <a:t>Endproductions</a:t>
            </a:r>
            <a:r>
              <a:rPr lang="en-US" sz="1200" b="0" kern="1200" dirty="0" smtClean="0">
                <a:solidFill>
                  <a:schemeClr val="tx1"/>
                </a:solidFill>
                <a:latin typeface="+mn-lt"/>
                <a:ea typeface="+mn-ea"/>
                <a:cs typeface="+mn-cs"/>
              </a:rPr>
              <a:t> that were developed in the project can be seen on </a:t>
            </a:r>
            <a:r>
              <a:rPr lang="en-US" sz="1200" b="0" kern="1200" dirty="0" err="1" smtClean="0">
                <a:solidFill>
                  <a:schemeClr val="tx1"/>
                </a:solidFill>
                <a:latin typeface="+mn-lt"/>
                <a:ea typeface="+mn-ea"/>
                <a:cs typeface="+mn-cs"/>
              </a:rPr>
              <a:t>Vimeo</a:t>
            </a:r>
            <a:r>
              <a:rPr lang="en-US" sz="1200" b="0" kern="1200" dirty="0" smtClean="0">
                <a:solidFill>
                  <a:schemeClr val="tx1"/>
                </a:solidFill>
                <a:latin typeface="+mn-lt"/>
                <a:ea typeface="+mn-ea"/>
                <a:cs typeface="+mn-cs"/>
              </a:rPr>
              <a:t>.</a:t>
            </a:r>
            <a:endParaRPr lang="sv-SE" dirty="0"/>
          </a:p>
        </p:txBody>
      </p:sp>
      <p:sp>
        <p:nvSpPr>
          <p:cNvPr id="4" name="Platshållare för bildnummer 3"/>
          <p:cNvSpPr>
            <a:spLocks noGrp="1"/>
          </p:cNvSpPr>
          <p:nvPr>
            <p:ph type="sldNum" sz="quarter" idx="10"/>
          </p:nvPr>
        </p:nvSpPr>
        <p:spPr/>
        <p:txBody>
          <a:bodyPr/>
          <a:lstStyle/>
          <a:p>
            <a:fld id="{378970E8-606E-544E-9196-A0321FFF4315}" type="slidenum">
              <a:rPr lang="sv-SE" smtClean="0"/>
              <a:pPr/>
              <a:t>13</a:t>
            </a:fld>
            <a:endParaRPr lang="sv-SE"/>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normAutofit/>
          </a:bodyPr>
          <a:lstStyle/>
          <a:p>
            <a:endParaRPr lang="sv-SE" dirty="0"/>
          </a:p>
        </p:txBody>
      </p:sp>
      <p:sp>
        <p:nvSpPr>
          <p:cNvPr id="4" name="Platshållare för bildnummer 3"/>
          <p:cNvSpPr>
            <a:spLocks noGrp="1"/>
          </p:cNvSpPr>
          <p:nvPr>
            <p:ph type="sldNum" sz="quarter" idx="10"/>
          </p:nvPr>
        </p:nvSpPr>
        <p:spPr/>
        <p:txBody>
          <a:bodyPr/>
          <a:lstStyle/>
          <a:p>
            <a:fld id="{378970E8-606E-544E-9196-A0321FFF4315}" type="slidenum">
              <a:rPr lang="sv-SE" smtClean="0"/>
              <a:pPr/>
              <a:t>15</a:t>
            </a:fld>
            <a:endParaRPr lang="sv-S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normAutofit/>
          </a:bodyPr>
          <a:lstStyle/>
          <a:p>
            <a:endParaRPr lang="en-US" sz="1200" b="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Culture Meetings without borders - models to create quality of elderly living </a:t>
            </a:r>
          </a:p>
          <a:p>
            <a:r>
              <a:rPr lang="en-US" sz="1200" b="0" kern="1200" dirty="0" smtClean="0">
                <a:solidFill>
                  <a:schemeClr val="tx1"/>
                </a:solidFill>
                <a:latin typeface="+mn-lt"/>
                <a:ea typeface="+mn-ea"/>
                <a:cs typeface="+mn-cs"/>
              </a:rPr>
              <a:t>Projects during the years 2014 - 2016 conducted in collaboration between the Centre for Culture and Health at the University of Gothenburg, City of Gothenburg and the </a:t>
            </a:r>
            <a:r>
              <a:rPr lang="en-US" sz="1200" b="0" kern="1200" dirty="0" err="1" smtClean="0">
                <a:solidFill>
                  <a:schemeClr val="tx1"/>
                </a:solidFill>
                <a:latin typeface="+mn-lt"/>
                <a:ea typeface="+mn-ea"/>
                <a:cs typeface="+mn-cs"/>
              </a:rPr>
              <a:t>Västra</a:t>
            </a:r>
            <a:r>
              <a:rPr lang="en-US" sz="1200" b="0" kern="1200" dirty="0" smtClean="0">
                <a:solidFill>
                  <a:schemeClr val="tx1"/>
                </a:solidFill>
                <a:latin typeface="+mn-lt"/>
                <a:ea typeface="+mn-ea"/>
                <a:cs typeface="+mn-cs"/>
              </a:rPr>
              <a:t> </a:t>
            </a:r>
            <a:r>
              <a:rPr lang="en-US" sz="1200" b="0" kern="1200" dirty="0" err="1" smtClean="0">
                <a:solidFill>
                  <a:schemeClr val="tx1"/>
                </a:solidFill>
                <a:latin typeface="+mn-lt"/>
                <a:ea typeface="+mn-ea"/>
                <a:cs typeface="+mn-cs"/>
              </a:rPr>
              <a:t>Götaland</a:t>
            </a:r>
            <a:r>
              <a:rPr lang="en-US" sz="1200" b="0" kern="1200" dirty="0" smtClean="0">
                <a:solidFill>
                  <a:schemeClr val="tx1"/>
                </a:solidFill>
                <a:latin typeface="+mn-lt"/>
                <a:ea typeface="+mn-ea"/>
                <a:cs typeface="+mn-cs"/>
              </a:rPr>
              <a:t> </a:t>
            </a:r>
          </a:p>
          <a:p>
            <a:endParaRPr lang="en-US" sz="1200" b="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The goal </a:t>
            </a:r>
            <a:r>
              <a:rPr lang="en-US" sz="1200" b="0" kern="1200" dirty="0" smtClean="0">
                <a:solidFill>
                  <a:schemeClr val="tx1"/>
                </a:solidFill>
                <a:latin typeface="+mn-lt"/>
                <a:ea typeface="+mn-ea"/>
                <a:cs typeface="+mn-cs"/>
              </a:rPr>
              <a:t>has been to promote older people's participation in cultural life by supporting and encouraging intergenerational meetings around common cultural interests. </a:t>
            </a:r>
          </a:p>
          <a:p>
            <a:endParaRPr lang="en-US" sz="1200" b="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By putting cultural interests at the center</a:t>
            </a:r>
            <a:r>
              <a:rPr lang="en-US" sz="1200" b="0" kern="1200" dirty="0" smtClean="0">
                <a:solidFill>
                  <a:schemeClr val="tx1"/>
                </a:solidFill>
                <a:latin typeface="+mn-lt"/>
                <a:ea typeface="+mn-ea"/>
                <a:cs typeface="+mn-cs"/>
              </a:rPr>
              <a:t>, we are </a:t>
            </a:r>
            <a:r>
              <a:rPr lang="en-US" sz="1200" b="1" kern="1200" dirty="0" smtClean="0">
                <a:solidFill>
                  <a:schemeClr val="tx1"/>
                </a:solidFill>
                <a:latin typeface="+mn-lt"/>
                <a:ea typeface="+mn-ea"/>
                <a:cs typeface="+mn-cs"/>
              </a:rPr>
              <a:t>breaking not only what we usually mean by segregation, but also another aspect - age segregation. </a:t>
            </a:r>
          </a:p>
          <a:p>
            <a:endParaRPr lang="en-US" sz="1200" b="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The aim </a:t>
            </a:r>
            <a:r>
              <a:rPr lang="en-US" sz="1200" b="0" kern="1200" dirty="0" smtClean="0">
                <a:solidFill>
                  <a:schemeClr val="tx1"/>
                </a:solidFill>
                <a:latin typeface="+mn-lt"/>
                <a:ea typeface="+mn-ea"/>
                <a:cs typeface="+mn-cs"/>
              </a:rPr>
              <a:t>has been to develop models for the generation of meetings, explore what guides the implementation of new approaches concerning culture in organizations, and to study the relationship between older people's</a:t>
            </a:r>
          </a:p>
          <a:p>
            <a:endParaRPr lang="sv-SE" dirty="0"/>
          </a:p>
        </p:txBody>
      </p:sp>
      <p:sp>
        <p:nvSpPr>
          <p:cNvPr id="4" name="Platshållare för bildnummer 3"/>
          <p:cNvSpPr>
            <a:spLocks noGrp="1"/>
          </p:cNvSpPr>
          <p:nvPr>
            <p:ph type="sldNum" sz="quarter" idx="10"/>
          </p:nvPr>
        </p:nvSpPr>
        <p:spPr/>
        <p:txBody>
          <a:bodyPr/>
          <a:lstStyle/>
          <a:p>
            <a:fld id="{378970E8-606E-544E-9196-A0321FFF4315}" type="slidenum">
              <a:rPr lang="sv-SE" smtClean="0"/>
              <a:pPr/>
              <a:t>2</a:t>
            </a:fld>
            <a:endParaRPr lang="sv-S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normAutofit/>
          </a:bodyPr>
          <a:lstStyle/>
          <a:p>
            <a:r>
              <a:rPr lang="en-US" sz="1200" b="1" dirty="0" smtClean="0"/>
              <a:t>The aim </a:t>
            </a:r>
            <a:r>
              <a:rPr lang="en-US" sz="1200" dirty="0" smtClean="0"/>
              <a:t>of the project </a:t>
            </a:r>
            <a:r>
              <a:rPr lang="en-US" sz="1200" b="1" dirty="0" smtClean="0"/>
              <a:t>was to establish a close cooperation between research and practice. </a:t>
            </a:r>
          </a:p>
          <a:p>
            <a:endParaRPr lang="en-US" sz="1200" dirty="0" smtClean="0"/>
          </a:p>
          <a:p>
            <a:r>
              <a:rPr lang="en-US" sz="1200" dirty="0" smtClean="0"/>
              <a:t>Practice has been developed within the framework of regular activities in the city of Gothenburg. The practice has been supplied oxygen by scholars who sometimes intervene, but particularly described, evaluated and explained the processes.</a:t>
            </a:r>
          </a:p>
          <a:p>
            <a:endParaRPr lang="en-US" sz="1200" dirty="0" smtClean="0"/>
          </a:p>
          <a:p>
            <a:r>
              <a:rPr lang="en-US" sz="1200" b="1" dirty="0" smtClean="0"/>
              <a:t>Researchers from various disciplines </a:t>
            </a:r>
            <a:r>
              <a:rPr lang="en-US" sz="1200" dirty="0" smtClean="0"/>
              <a:t>at the University of Gothenburg have participated; public health, medicine, psychology, independent filmmaking, pedagogy, ethnology and public administration. </a:t>
            </a:r>
          </a:p>
          <a:p>
            <a:endParaRPr lang="en-US" sz="1200" dirty="0" smtClean="0"/>
          </a:p>
          <a:p>
            <a:r>
              <a:rPr lang="en-US" sz="1200" dirty="0" smtClean="0"/>
              <a:t>They have studied the </a:t>
            </a:r>
            <a:r>
              <a:rPr lang="en-US" sz="1200" b="1" dirty="0" smtClean="0"/>
              <a:t>cultural activities in the municipality with the aim to highlight older people's participation, both in culture and in society</a:t>
            </a:r>
            <a:r>
              <a:rPr lang="en-US" sz="1200" b="0" dirty="0" smtClean="0"/>
              <a:t>.</a:t>
            </a:r>
            <a:r>
              <a:rPr lang="en-US" sz="1200" dirty="0" smtClean="0"/>
              <a:t/>
            </a:r>
            <a:br>
              <a:rPr lang="en-US" sz="1200" dirty="0" smtClean="0"/>
            </a:br>
            <a:r>
              <a:rPr lang="en-US" sz="1200" b="1" dirty="0" smtClean="0"/>
              <a:t>Focusing on </a:t>
            </a:r>
            <a:r>
              <a:rPr lang="en-US" sz="1200" dirty="0" smtClean="0"/>
              <a:t>diversity and intergenerational meetings, new approaches, implementation processes and the relationship of culture and health. </a:t>
            </a:r>
          </a:p>
          <a:p>
            <a:endParaRPr lang="en-US" sz="1200" dirty="0" smtClean="0"/>
          </a:p>
          <a:p>
            <a:r>
              <a:rPr lang="en-US" sz="1200" dirty="0" smtClean="0"/>
              <a:t>The idea has been to create conditions for continuous learning</a:t>
            </a:r>
            <a:endParaRPr lang="sv-SE" sz="1200" dirty="0">
              <a:solidFill>
                <a:srgbClr val="FF0000"/>
              </a:solidFill>
            </a:endParaRPr>
          </a:p>
        </p:txBody>
      </p:sp>
      <p:sp>
        <p:nvSpPr>
          <p:cNvPr id="4" name="Platshållare för bildnummer 3"/>
          <p:cNvSpPr>
            <a:spLocks noGrp="1"/>
          </p:cNvSpPr>
          <p:nvPr>
            <p:ph type="sldNum" sz="quarter" idx="10"/>
          </p:nvPr>
        </p:nvSpPr>
        <p:spPr/>
        <p:txBody>
          <a:bodyPr/>
          <a:lstStyle/>
          <a:p>
            <a:fld id="{378970E8-606E-544E-9196-A0321FFF4315}" type="slidenum">
              <a:rPr lang="sv-SE" smtClean="0"/>
              <a:pPr/>
              <a:t>3</a:t>
            </a:fld>
            <a:endParaRPr lang="sv-S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normAutofit fontScale="85000" lnSpcReduction="20000"/>
          </a:bodyPr>
          <a:lstStyle/>
          <a:p>
            <a:r>
              <a:rPr lang="en-US" dirty="0" smtClean="0"/>
              <a:t>The research consisted of several subprojects :</a:t>
            </a:r>
          </a:p>
          <a:p>
            <a:endParaRPr lang="en-US" sz="1200" b="0" kern="1200" dirty="0" smtClean="0">
              <a:solidFill>
                <a:schemeClr val="tx1"/>
              </a:solidFill>
              <a:latin typeface="+mn-lt"/>
              <a:ea typeface="+mn-ea"/>
              <a:cs typeface="+mn-cs"/>
            </a:endParaRPr>
          </a:p>
          <a:p>
            <a:pPr marL="228600" indent="-228600">
              <a:buAutoNum type="arabicParenR"/>
            </a:pPr>
            <a:r>
              <a:rPr lang="en-US" sz="1200" b="1" kern="1200" baseline="0" dirty="0" smtClean="0">
                <a:solidFill>
                  <a:schemeClr val="tx1"/>
                </a:solidFill>
                <a:latin typeface="+mn-lt"/>
                <a:ea typeface="+mn-ea"/>
                <a:cs typeface="+mn-cs"/>
              </a:rPr>
              <a:t>E</a:t>
            </a:r>
            <a:r>
              <a:rPr lang="en-US" sz="1200" b="1" kern="1200" dirty="0" smtClean="0">
                <a:solidFill>
                  <a:schemeClr val="tx1"/>
                </a:solidFill>
                <a:latin typeface="+mn-lt"/>
                <a:ea typeface="+mn-ea"/>
                <a:cs typeface="+mn-cs"/>
              </a:rPr>
              <a:t>lderly images of aging </a:t>
            </a:r>
            <a:r>
              <a:rPr lang="en-US" sz="1200" b="0" kern="1200" dirty="0" smtClean="0">
                <a:solidFill>
                  <a:schemeClr val="tx1"/>
                </a:solidFill>
                <a:latin typeface="+mn-lt"/>
                <a:ea typeface="+mn-ea"/>
                <a:cs typeface="+mn-cs"/>
              </a:rPr>
              <a:t>was to get older perspectives and experiences of aging. Tried to capture important stories of life and through an artistic approach, LIFE filming, where older people have been filming and photographing everyday events, environments and situations.</a:t>
            </a:r>
            <a:br>
              <a:rPr lang="en-US" sz="1200" b="0" kern="1200" dirty="0" smtClean="0">
                <a:solidFill>
                  <a:schemeClr val="tx1"/>
                </a:solidFill>
                <a:latin typeface="+mn-lt"/>
                <a:ea typeface="+mn-ea"/>
                <a:cs typeface="+mn-cs"/>
              </a:rPr>
            </a:br>
            <a:r>
              <a:rPr lang="en-US" sz="1200" b="0" kern="1200" dirty="0" smtClean="0">
                <a:solidFill>
                  <a:schemeClr val="tx1"/>
                </a:solidFill>
                <a:latin typeface="+mn-lt"/>
                <a:ea typeface="+mn-ea"/>
                <a:cs typeface="+mn-cs"/>
              </a:rPr>
              <a:t>And by interviewing older people about their perspectives on aging. </a:t>
            </a:r>
            <a:br>
              <a:rPr lang="en-US" sz="1200" b="0" kern="1200" dirty="0" smtClean="0">
                <a:solidFill>
                  <a:schemeClr val="tx1"/>
                </a:solidFill>
                <a:latin typeface="+mn-lt"/>
                <a:ea typeface="+mn-ea"/>
                <a:cs typeface="+mn-cs"/>
              </a:rPr>
            </a:br>
            <a:r>
              <a:rPr lang="en-US" sz="1200" b="1" kern="1200" dirty="0" smtClean="0">
                <a:solidFill>
                  <a:schemeClr val="tx1"/>
                </a:solidFill>
                <a:latin typeface="+mn-lt"/>
                <a:ea typeface="+mn-ea"/>
                <a:cs typeface="+mn-cs"/>
              </a:rPr>
              <a:t>The goal </a:t>
            </a:r>
            <a:r>
              <a:rPr lang="en-US" sz="1200" b="0" kern="1200" dirty="0" smtClean="0">
                <a:solidFill>
                  <a:schemeClr val="tx1"/>
                </a:solidFill>
                <a:latin typeface="+mn-lt"/>
                <a:ea typeface="+mn-ea"/>
                <a:cs typeface="+mn-cs"/>
              </a:rPr>
              <a:t>has been to integrate professionals in the prevention and health promotion activities, and help to create the social conditions for good aging on equal terms with the accessibility of culture, regardless age</a:t>
            </a:r>
            <a:r>
              <a:rPr lang="en-US" sz="1200" b="0" kern="1200" baseline="0" dirty="0" smtClean="0">
                <a:solidFill>
                  <a:schemeClr val="tx1"/>
                </a:solidFill>
                <a:latin typeface="+mn-lt"/>
                <a:ea typeface="+mn-ea"/>
                <a:cs typeface="+mn-cs"/>
              </a:rPr>
              <a:t> and sex.</a:t>
            </a:r>
            <a:endParaRPr lang="en-US" sz="1200" b="0" kern="1200" dirty="0" smtClean="0">
              <a:solidFill>
                <a:schemeClr val="tx1"/>
              </a:solidFill>
              <a:latin typeface="+mn-lt"/>
              <a:ea typeface="+mn-ea"/>
              <a:cs typeface="+mn-cs"/>
            </a:endParaRPr>
          </a:p>
          <a:p>
            <a:r>
              <a:rPr lang="en-US" sz="1200" b="0" kern="1200" dirty="0" smtClean="0">
                <a:solidFill>
                  <a:schemeClr val="tx1"/>
                </a:solidFill>
                <a:latin typeface="+mn-lt"/>
                <a:ea typeface="+mn-ea"/>
                <a:cs typeface="+mn-cs"/>
              </a:rPr>
              <a:t>	In the project, researchers and students at the Academy of Fine Arts (Filmmaking) and the </a:t>
            </a:r>
            <a:r>
              <a:rPr lang="en-US" sz="1200" b="0" kern="1200" dirty="0" err="1" smtClean="0">
                <a:solidFill>
                  <a:schemeClr val="tx1"/>
                </a:solidFill>
                <a:latin typeface="+mn-lt"/>
                <a:ea typeface="+mn-ea"/>
                <a:cs typeface="+mn-cs"/>
              </a:rPr>
              <a:t>Sahlgrenska</a:t>
            </a:r>
            <a:r>
              <a:rPr lang="en-US" sz="1200" b="0" kern="1200" dirty="0" smtClean="0">
                <a:solidFill>
                  <a:schemeClr val="tx1"/>
                </a:solidFill>
                <a:latin typeface="+mn-lt"/>
                <a:ea typeface="+mn-ea"/>
                <a:cs typeface="+mn-cs"/>
              </a:rPr>
              <a:t> Academy collaborated with the district center in Gothenburg. </a:t>
            </a:r>
          </a:p>
          <a:p>
            <a:r>
              <a:rPr lang="sv-SE" dirty="0" smtClean="0"/>
              <a:t/>
            </a:r>
            <a:br>
              <a:rPr lang="sv-SE" dirty="0" smtClean="0"/>
            </a:br>
            <a:r>
              <a:rPr lang="en-US" b="1" dirty="0" smtClean="0"/>
              <a:t>2) Intergenerational meetings - about the age organizing principle </a:t>
            </a:r>
            <a:r>
              <a:rPr lang="en-US" dirty="0" smtClean="0"/>
              <a:t>A PhD project at the Department of Education, Communication and Learning. Aims to study how age is organized in people's everyday lives, based on the existing infrastructure in the municipality of Gothenburg in case studies. Age, generation and meetings are central themes. </a:t>
            </a:r>
            <a:endParaRPr lang="sv-SE" dirty="0" smtClean="0"/>
          </a:p>
          <a:p>
            <a:endParaRPr lang="sv-SE" dirty="0" smtClean="0"/>
          </a:p>
          <a:p>
            <a:r>
              <a:rPr lang="en-US" sz="1200" b="0" kern="1200" dirty="0" smtClean="0">
                <a:solidFill>
                  <a:schemeClr val="tx1"/>
                </a:solidFill>
                <a:latin typeface="+mn-lt"/>
                <a:ea typeface="+mn-ea"/>
                <a:cs typeface="+mn-cs"/>
              </a:rPr>
              <a:t>Through an expanded discussion of the importance of the age in our society linked to the practice-oriented activities, questions of participation, inclusion and aspects of the mutually enriching encounters between people in different life phases lifted for reflection.</a:t>
            </a:r>
          </a:p>
          <a:p>
            <a:r>
              <a:rPr lang="sv-SE" dirty="0" smtClean="0"/>
              <a:t/>
            </a:r>
            <a:br>
              <a:rPr lang="sv-SE" dirty="0" smtClean="0"/>
            </a:br>
            <a:r>
              <a:rPr lang="en-US" b="1" dirty="0" smtClean="0"/>
              <a:t>3) Making culture and age in municipal activities </a:t>
            </a:r>
          </a:p>
          <a:p>
            <a:r>
              <a:rPr lang="en-US" sz="1200" dirty="0" smtClean="0"/>
              <a:t>Intended in part to examine the municipal organized cultural activities in </a:t>
            </a:r>
            <a:r>
              <a:rPr lang="en-US" sz="1200" dirty="0" err="1" smtClean="0"/>
              <a:t>Göteborg</a:t>
            </a:r>
            <a:r>
              <a:rPr lang="en-US" sz="1200" baseline="0" dirty="0" smtClean="0"/>
              <a:t> </a:t>
            </a:r>
            <a:r>
              <a:rPr lang="en-US" sz="1200" dirty="0" smtClean="0"/>
              <a:t>aimed at children, young people and older people and how these can be developed to</a:t>
            </a:r>
            <a:r>
              <a:rPr lang="en-US" sz="1200" baseline="0" dirty="0" smtClean="0"/>
              <a:t> </a:t>
            </a:r>
            <a:r>
              <a:rPr lang="en-US" sz="1200" dirty="0" smtClean="0"/>
              <a:t>facilitate meetings across generations. </a:t>
            </a:r>
          </a:p>
          <a:p>
            <a:r>
              <a:rPr lang="en-US" sz="1200" dirty="0" smtClean="0"/>
              <a:t>Partly order to </a:t>
            </a:r>
            <a:r>
              <a:rPr lang="en-US" sz="1200" dirty="0" err="1" smtClean="0"/>
              <a:t>problematize</a:t>
            </a:r>
            <a:r>
              <a:rPr lang="en-US" sz="1200" dirty="0" smtClean="0"/>
              <a:t> the view of 	children and the elderly in society, as well as the perception of culture and the position of culture. </a:t>
            </a:r>
            <a:endParaRPr lang="en-US" sz="1200" b="0" kern="1200" dirty="0" smtClean="0">
              <a:solidFill>
                <a:schemeClr val="tx1"/>
              </a:solidFill>
              <a:latin typeface="+mn-lt"/>
              <a:ea typeface="+mn-ea"/>
              <a:cs typeface="+mn-cs"/>
            </a:endParaRPr>
          </a:p>
          <a:p>
            <a:pPr>
              <a:buNone/>
            </a:pPr>
            <a:endParaRPr lang="en-US" sz="1200" b="1" kern="1200" dirty="0" smtClean="0">
              <a:solidFill>
                <a:schemeClr val="tx1"/>
              </a:solidFill>
              <a:latin typeface="+mn-lt"/>
              <a:ea typeface="+mn-ea"/>
              <a:cs typeface="+mn-cs"/>
            </a:endParaRPr>
          </a:p>
          <a:p>
            <a:pPr>
              <a:buNone/>
            </a:pPr>
            <a:r>
              <a:rPr lang="en-US" sz="1200" b="1" kern="1200" dirty="0" smtClean="0">
                <a:solidFill>
                  <a:schemeClr val="tx1"/>
                </a:solidFill>
                <a:latin typeface="+mn-lt"/>
                <a:ea typeface="+mn-ea"/>
                <a:cs typeface="+mn-cs"/>
              </a:rPr>
              <a:t>The project </a:t>
            </a:r>
            <a:r>
              <a:rPr lang="en-US" b="1" dirty="0" smtClean="0"/>
              <a:t>Culture Meetings without borders </a:t>
            </a:r>
            <a:r>
              <a:rPr lang="en-US" sz="1200" b="1" kern="1200" dirty="0" smtClean="0">
                <a:solidFill>
                  <a:schemeClr val="tx1"/>
                </a:solidFill>
                <a:latin typeface="+mn-lt"/>
                <a:ea typeface="+mn-ea"/>
                <a:cs typeface="+mn-cs"/>
              </a:rPr>
              <a:t>produces two reports.</a:t>
            </a:r>
            <a:endParaRPr lang="sv-SE" b="1" dirty="0" smtClean="0"/>
          </a:p>
          <a:p>
            <a:endParaRPr lang="sv-SE" dirty="0"/>
          </a:p>
        </p:txBody>
      </p:sp>
      <p:sp>
        <p:nvSpPr>
          <p:cNvPr id="4" name="Platshållare för bildnummer 3"/>
          <p:cNvSpPr>
            <a:spLocks noGrp="1"/>
          </p:cNvSpPr>
          <p:nvPr>
            <p:ph type="sldNum" sz="quarter" idx="10"/>
          </p:nvPr>
        </p:nvSpPr>
        <p:spPr/>
        <p:txBody>
          <a:bodyPr/>
          <a:lstStyle/>
          <a:p>
            <a:fld id="{378970E8-606E-544E-9196-A0321FFF4315}" type="slidenum">
              <a:rPr lang="sv-SE" smtClean="0"/>
              <a:pPr/>
              <a:t>4</a:t>
            </a:fld>
            <a:endParaRPr lang="sv-S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Financial support from the Swedish Arts Council </a:t>
            </a:r>
            <a:r>
              <a:rPr lang="en-US" dirty="0" smtClean="0"/>
              <a:t>and Region </a:t>
            </a:r>
            <a:r>
              <a:rPr lang="en-US" dirty="0" err="1" smtClean="0"/>
              <a:t>Västra</a:t>
            </a:r>
            <a:r>
              <a:rPr lang="en-US" dirty="0" smtClean="0"/>
              <a:t> </a:t>
            </a:r>
            <a:r>
              <a:rPr lang="en-US" dirty="0" err="1" smtClean="0"/>
              <a:t>Götaland</a:t>
            </a:r>
            <a:r>
              <a:rPr lang="en-US" dirty="0" smtClean="0"/>
              <a:t>. </a:t>
            </a:r>
            <a:br>
              <a:rPr lang="en-US" dirty="0" smtClean="0"/>
            </a:br>
            <a:r>
              <a:rPr lang="en-US" dirty="0" smtClean="0"/>
              <a:t>(The Swedish Arts Council has for three consecutive years, distributed support to culture for the elderly after special government decisions. In 2013 was allocated 30 million crowns and Culture Meetings Without Borders received a financial contribution of 4.7 million. The goal of the government's investment of Culture for the elderly has been to develop sustainable models and methods to promote older people's participation in cultural life.)</a:t>
            </a:r>
          </a:p>
          <a:p>
            <a:pPr marL="0" marR="0" indent="0" algn="l" defTabSz="457200" rtl="0" eaLnBrk="1" fontAlgn="auto" latinLnBrk="0" hangingPunct="1">
              <a:lnSpc>
                <a:spcPct val="100000"/>
              </a:lnSpc>
              <a:spcBef>
                <a:spcPts val="0"/>
              </a:spcBef>
              <a:spcAft>
                <a:spcPts val="0"/>
              </a:spcAft>
              <a:buClrTx/>
              <a:buSzTx/>
              <a:buFontTx/>
              <a:buNone/>
              <a:tabLst/>
              <a:defRPr/>
            </a:pPr>
            <a:endParaRPr lang="sv-SE" dirty="0" smtClean="0"/>
          </a:p>
          <a:p>
            <a:r>
              <a:rPr lang="en-US" sz="1200" b="1" dirty="0" smtClean="0"/>
              <a:t>The Centre for Culture and Health </a:t>
            </a:r>
            <a:r>
              <a:rPr lang="en-US" sz="1200" dirty="0" smtClean="0"/>
              <a:t>at the University of Gothenburg, initiated application together with the City of Gothenburg. </a:t>
            </a:r>
            <a:br>
              <a:rPr lang="en-US" sz="1200" dirty="0" smtClean="0"/>
            </a:br>
            <a:r>
              <a:rPr lang="en-US" sz="1200" dirty="0" smtClean="0"/>
              <a:t/>
            </a:r>
            <a:br>
              <a:rPr lang="en-US" sz="1200" dirty="0" smtClean="0"/>
            </a:br>
            <a:r>
              <a:rPr lang="en-US" sz="1200" dirty="0" smtClean="0"/>
              <a:t>The purpose of the Centre is to inspire action in research and education, to interact with different social actors and supporting the dissemination of knowledge in the field of culture and health. In addition to researchers Culture meetings without borders involves a range of other operators, both active partners and stakeholders. The center has coordinated and been responsible for research in the project.</a:t>
            </a:r>
            <a:endParaRPr lang="sv-SE" sz="1200" b="1" dirty="0" smtClean="0"/>
          </a:p>
          <a:p>
            <a:r>
              <a:rPr lang="en-US" sz="1200" b="1" dirty="0" smtClean="0"/>
              <a:t/>
            </a:r>
            <a:br>
              <a:rPr lang="en-US" sz="1200" b="1" dirty="0" smtClean="0"/>
            </a:br>
            <a:r>
              <a:rPr lang="en-US" sz="1200" b="1" dirty="0" smtClean="0"/>
              <a:t>The cultural administration of Gothenburg </a:t>
            </a:r>
            <a:r>
              <a:rPr lang="en-US" sz="1200" dirty="0" smtClean="0"/>
              <a:t>has been the project owner and the project has been led by a management team with representatives of the Centre for Culture and Health at the University and The cultural administration of Gothenburg.  </a:t>
            </a:r>
          </a:p>
          <a:p>
            <a:r>
              <a:rPr lang="en-US" sz="1200" dirty="0" smtClean="0"/>
              <a:t/>
            </a:r>
            <a:br>
              <a:rPr lang="en-US" sz="1200" dirty="0" smtClean="0"/>
            </a:br>
            <a:r>
              <a:rPr lang="en-US" sz="1200" b="1" dirty="0" smtClean="0"/>
              <a:t>Special Thanks </a:t>
            </a:r>
            <a:r>
              <a:rPr lang="en-US" sz="1200" dirty="0" smtClean="0"/>
              <a:t>to the Arts Council and the Region of </a:t>
            </a:r>
            <a:r>
              <a:rPr lang="en-US" sz="1200" dirty="0" err="1" smtClean="0"/>
              <a:t>Västra</a:t>
            </a:r>
            <a:r>
              <a:rPr lang="en-US" sz="1200" dirty="0" smtClean="0"/>
              <a:t> </a:t>
            </a:r>
            <a:r>
              <a:rPr lang="en-US" sz="1200" dirty="0" err="1" smtClean="0"/>
              <a:t>Götaland</a:t>
            </a:r>
            <a:r>
              <a:rPr lang="en-US" sz="1200" dirty="0" smtClean="0"/>
              <a:t> for financial support that enabled the implementation of the project.</a:t>
            </a:r>
            <a:r>
              <a:rPr lang="sv-SE" dirty="0" smtClean="0"/>
              <a:t/>
            </a:r>
            <a:br>
              <a:rPr lang="sv-SE" dirty="0" smtClean="0"/>
            </a:br>
            <a:endParaRPr lang="sv-SE" dirty="0" smtClean="0"/>
          </a:p>
        </p:txBody>
      </p:sp>
      <p:sp>
        <p:nvSpPr>
          <p:cNvPr id="4" name="Platshållare för bildnummer 3"/>
          <p:cNvSpPr>
            <a:spLocks noGrp="1"/>
          </p:cNvSpPr>
          <p:nvPr>
            <p:ph type="sldNum" sz="quarter" idx="10"/>
          </p:nvPr>
        </p:nvSpPr>
        <p:spPr/>
        <p:txBody>
          <a:bodyPr/>
          <a:lstStyle/>
          <a:p>
            <a:fld id="{378970E8-606E-544E-9196-A0321FFF4315}" type="slidenum">
              <a:rPr lang="sv-SE" smtClean="0"/>
              <a:pPr/>
              <a:t>5</a:t>
            </a:fld>
            <a:endParaRPr lang="sv-S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normAutofit/>
          </a:bodyPr>
          <a:lstStyle/>
          <a:p>
            <a:r>
              <a:rPr lang="sv-SE" dirty="0" smtClean="0"/>
              <a:t>The </a:t>
            </a:r>
            <a:r>
              <a:rPr lang="sv-SE" dirty="0" err="1" smtClean="0"/>
              <a:t>background</a:t>
            </a:r>
            <a:r>
              <a:rPr lang="sv-SE" baseline="0" dirty="0" smtClean="0"/>
              <a:t> – a </a:t>
            </a:r>
            <a:r>
              <a:rPr lang="sv-SE" baseline="0" dirty="0" err="1" smtClean="0"/>
              <a:t>discussion</a:t>
            </a:r>
            <a:r>
              <a:rPr lang="sv-SE" baseline="0" dirty="0" smtClean="0"/>
              <a:t> </a:t>
            </a:r>
            <a:r>
              <a:rPr lang="sv-SE" baseline="0" dirty="0" err="1" smtClean="0"/>
              <a:t>about</a:t>
            </a:r>
            <a:r>
              <a:rPr lang="sv-SE" baseline="0" dirty="0" smtClean="0"/>
              <a:t> </a:t>
            </a:r>
            <a:r>
              <a:rPr lang="sv-SE" baseline="0" dirty="0" err="1" smtClean="0"/>
              <a:t>what</a:t>
            </a:r>
            <a:r>
              <a:rPr lang="sv-SE" baseline="0" dirty="0" smtClean="0"/>
              <a:t> activity is? </a:t>
            </a:r>
            <a:r>
              <a:rPr lang="sv-SE" baseline="0" dirty="0" err="1" smtClean="0"/>
              <a:t>What</a:t>
            </a:r>
            <a:r>
              <a:rPr lang="sv-SE" baseline="0" dirty="0" smtClean="0"/>
              <a:t> it </a:t>
            </a:r>
            <a:r>
              <a:rPr lang="sv-SE" baseline="0" dirty="0" err="1" smtClean="0"/>
              <a:t>does</a:t>
            </a:r>
            <a:r>
              <a:rPr lang="sv-SE" baseline="0" dirty="0" smtClean="0"/>
              <a:t> for </a:t>
            </a:r>
            <a:r>
              <a:rPr lang="sv-SE" baseline="0" dirty="0" err="1" smtClean="0"/>
              <a:t>elderly</a:t>
            </a:r>
            <a:r>
              <a:rPr lang="sv-SE" baseline="0" dirty="0" smtClean="0"/>
              <a:t> </a:t>
            </a:r>
            <a:r>
              <a:rPr lang="sv-SE" baseline="0" dirty="0" err="1" smtClean="0"/>
              <a:t>people</a:t>
            </a:r>
            <a:r>
              <a:rPr lang="sv-SE" baseline="0" dirty="0" smtClean="0"/>
              <a:t>? And the </a:t>
            </a:r>
            <a:r>
              <a:rPr lang="sv-SE" baseline="0" dirty="0" err="1" smtClean="0"/>
              <a:t>difference</a:t>
            </a:r>
            <a:r>
              <a:rPr lang="sv-SE" baseline="0" dirty="0" smtClean="0"/>
              <a:t> </a:t>
            </a:r>
            <a:r>
              <a:rPr lang="sv-SE" baseline="0" dirty="0" err="1" smtClean="0"/>
              <a:t>between</a:t>
            </a:r>
            <a:r>
              <a:rPr lang="sv-SE" baseline="0" dirty="0" smtClean="0"/>
              <a:t> </a:t>
            </a:r>
            <a:r>
              <a:rPr lang="sv-SE" baseline="0" dirty="0" err="1" smtClean="0"/>
              <a:t>producing</a:t>
            </a:r>
            <a:r>
              <a:rPr lang="sv-SE" baseline="0" dirty="0" smtClean="0"/>
              <a:t> activity and </a:t>
            </a:r>
            <a:r>
              <a:rPr lang="sv-SE" baseline="0" dirty="0" err="1" smtClean="0"/>
              <a:t>consuming</a:t>
            </a:r>
            <a:r>
              <a:rPr lang="sv-SE" baseline="0" dirty="0" smtClean="0"/>
              <a:t> activity, </a:t>
            </a:r>
            <a:r>
              <a:rPr lang="sv-SE" baseline="0" dirty="0" err="1" smtClean="0"/>
              <a:t>participation</a:t>
            </a:r>
            <a:r>
              <a:rPr lang="sv-SE" baseline="0" dirty="0" smtClean="0"/>
              <a:t>. </a:t>
            </a:r>
          </a:p>
          <a:p>
            <a:r>
              <a:rPr lang="sv-SE" baseline="0" dirty="0" smtClean="0"/>
              <a:t>And in </a:t>
            </a:r>
            <a:r>
              <a:rPr lang="sv-SE" baseline="0" dirty="0" err="1" smtClean="0"/>
              <a:t>discussion</a:t>
            </a:r>
            <a:r>
              <a:rPr lang="sv-SE" baseline="0" dirty="0" smtClean="0"/>
              <a:t> with The Institution of </a:t>
            </a:r>
            <a:r>
              <a:rPr lang="sv-SE" baseline="0" dirty="0" err="1" smtClean="0"/>
              <a:t>Psychology</a:t>
            </a:r>
            <a:r>
              <a:rPr lang="sv-SE" baseline="0" dirty="0" smtClean="0"/>
              <a:t>.</a:t>
            </a:r>
            <a:endParaRPr lang="sv-SE" dirty="0"/>
          </a:p>
        </p:txBody>
      </p:sp>
      <p:sp>
        <p:nvSpPr>
          <p:cNvPr id="4" name="Platshållare för bildnummer 3"/>
          <p:cNvSpPr>
            <a:spLocks noGrp="1"/>
          </p:cNvSpPr>
          <p:nvPr>
            <p:ph type="sldNum" sz="quarter" idx="10"/>
          </p:nvPr>
        </p:nvSpPr>
        <p:spPr/>
        <p:txBody>
          <a:bodyPr/>
          <a:lstStyle/>
          <a:p>
            <a:fld id="{378970E8-606E-544E-9196-A0321FFF4315}" type="slidenum">
              <a:rPr lang="sv-SE" smtClean="0"/>
              <a:pPr/>
              <a:t>6</a:t>
            </a:fld>
            <a:endParaRPr lang="sv-S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 typeface="Arial" pitchFamily="34" charset="0"/>
              <a:buChar char="•"/>
              <a:tabLst/>
              <a:defRPr/>
            </a:pPr>
            <a:r>
              <a:rPr lang="en-US" dirty="0" smtClean="0"/>
              <a:t> The </a:t>
            </a:r>
            <a:r>
              <a:rPr lang="en-US" dirty="0" err="1" smtClean="0"/>
              <a:t>metohd</a:t>
            </a:r>
            <a:r>
              <a:rPr lang="en-US" dirty="0" smtClean="0"/>
              <a:t> was</a:t>
            </a:r>
            <a:r>
              <a:rPr lang="en-US" baseline="0" dirty="0" smtClean="0"/>
              <a:t> d</a:t>
            </a:r>
            <a:r>
              <a:rPr lang="en-US" dirty="0" smtClean="0"/>
              <a:t>eveloped through a partnership in spring 2014 together with </a:t>
            </a:r>
            <a:r>
              <a:rPr lang="en-US" b="1" dirty="0" smtClean="0"/>
              <a:t>the </a:t>
            </a:r>
            <a:r>
              <a:rPr lang="en-US" b="1" baseline="0" dirty="0" err="1" smtClean="0"/>
              <a:t>healthpromoting</a:t>
            </a:r>
            <a:r>
              <a:rPr lang="en-US" b="1" baseline="0" dirty="0" smtClean="0"/>
              <a:t> - and preventive unit of </a:t>
            </a:r>
            <a:r>
              <a:rPr lang="en-US" b="1" dirty="0" smtClean="0"/>
              <a:t>Centrum City District of Gothenburg, </a:t>
            </a:r>
            <a:r>
              <a:rPr lang="en-US" sz="1200" b="1" kern="1200" dirty="0" smtClean="0">
                <a:solidFill>
                  <a:schemeClr val="tx1"/>
                </a:solidFill>
                <a:latin typeface="+mn-lt"/>
                <a:ea typeface="+mn-ea"/>
                <a:cs typeface="+mn-cs"/>
              </a:rPr>
              <a:t>the Academy of Fine Arts </a:t>
            </a:r>
            <a:r>
              <a:rPr lang="en-US" b="1" dirty="0" smtClean="0"/>
              <a:t>Filmmaking and The centre of Culture and</a:t>
            </a:r>
            <a:r>
              <a:rPr lang="en-US" b="1" baseline="0" dirty="0" smtClean="0"/>
              <a:t> Health </a:t>
            </a:r>
            <a:r>
              <a:rPr lang="en-US" b="1" baseline="0" dirty="0" err="1" smtClean="0"/>
              <a:t>att</a:t>
            </a:r>
            <a:r>
              <a:rPr lang="en-US" b="1" baseline="0" dirty="0" smtClean="0"/>
              <a:t> GU</a:t>
            </a:r>
            <a:r>
              <a:rPr lang="en-US" b="0" baseline="0" dirty="0" smtClean="0"/>
              <a:t>. </a:t>
            </a:r>
            <a:br>
              <a:rPr lang="en-US" b="0" baseline="0" dirty="0" smtClean="0"/>
            </a:br>
            <a:r>
              <a:rPr lang="en-US" sz="1200" b="0" kern="1200" dirty="0" smtClean="0">
                <a:solidFill>
                  <a:schemeClr val="tx1"/>
                </a:solidFill>
                <a:latin typeface="+mn-lt"/>
                <a:ea typeface="+mn-ea"/>
                <a:cs typeface="+mn-cs"/>
              </a:rPr>
              <a:t>the Academy of Fine Arts </a:t>
            </a:r>
            <a:r>
              <a:rPr lang="en-US" b="0" baseline="0" dirty="0" smtClean="0"/>
              <a:t>had for some years used the method with children in and where </a:t>
            </a:r>
            <a:r>
              <a:rPr lang="en-US" b="0" baseline="0" dirty="0" err="1" smtClean="0"/>
              <a:t>intrested</a:t>
            </a:r>
            <a:r>
              <a:rPr lang="en-US" b="0" baseline="0" dirty="0" smtClean="0"/>
              <a:t> to test it on elderly people. </a:t>
            </a:r>
          </a:p>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endParaRPr lang="en-US" dirty="0" smtClean="0"/>
          </a:p>
          <a:p>
            <a:pPr>
              <a:buFont typeface="Arial" pitchFamily="34" charset="0"/>
              <a:buChar char="•"/>
            </a:pPr>
            <a:r>
              <a:rPr lang="en-US" dirty="0" smtClean="0"/>
              <a:t> Method for </a:t>
            </a:r>
            <a:r>
              <a:rPr lang="en-US" b="1" dirty="0" smtClean="0"/>
              <a:t>creating films made from the person's own perspective </a:t>
            </a:r>
          </a:p>
          <a:p>
            <a:pPr>
              <a:buFont typeface="Arial" pitchFamily="34" charset="0"/>
              <a:buChar char="•"/>
            </a:pPr>
            <a:endParaRPr lang="en-US" dirty="0" smtClean="0"/>
          </a:p>
          <a:p>
            <a:pPr marL="0" marR="0" indent="0" algn="l" defTabSz="457200" rtl="0" eaLnBrk="1" fontAlgn="auto" latinLnBrk="0" hangingPunct="1">
              <a:lnSpc>
                <a:spcPct val="100000"/>
              </a:lnSpc>
              <a:spcBef>
                <a:spcPts val="0"/>
              </a:spcBef>
              <a:spcAft>
                <a:spcPts val="0"/>
              </a:spcAft>
              <a:buClrTx/>
              <a:buSzTx/>
              <a:buFont typeface="Arial" pitchFamily="34" charset="0"/>
              <a:buChar char="•"/>
              <a:tabLst/>
              <a:defRPr/>
            </a:pPr>
            <a:r>
              <a:rPr lang="en-US" dirty="0" smtClean="0"/>
              <a:t> </a:t>
            </a:r>
            <a:r>
              <a:rPr lang="en-US" b="1" dirty="0" smtClean="0"/>
              <a:t>Explore new (but simple) technology </a:t>
            </a:r>
            <a:r>
              <a:rPr lang="en-US" b="1" baseline="0" dirty="0" smtClean="0"/>
              <a:t>(mobile phone, </a:t>
            </a:r>
            <a:r>
              <a:rPr lang="en-US" b="1" baseline="0" dirty="0" err="1" smtClean="0"/>
              <a:t>i</a:t>
            </a:r>
            <a:r>
              <a:rPr lang="en-US" b="1" baseline="0" dirty="0" smtClean="0"/>
              <a:t>-pad) </a:t>
            </a:r>
            <a:r>
              <a:rPr lang="en-US" b="0" baseline="0" dirty="0" smtClean="0"/>
              <a:t>to learn how to create film and tell a story.</a:t>
            </a:r>
          </a:p>
          <a:p>
            <a:pPr marL="0" marR="0" indent="0" algn="l" defTabSz="457200" rtl="0" eaLnBrk="1" fontAlgn="auto" latinLnBrk="0" hangingPunct="1">
              <a:lnSpc>
                <a:spcPct val="100000"/>
              </a:lnSpc>
              <a:spcBef>
                <a:spcPts val="0"/>
              </a:spcBef>
              <a:spcAft>
                <a:spcPts val="0"/>
              </a:spcAft>
              <a:buClrTx/>
              <a:buSzTx/>
              <a:buFont typeface="Arial" pitchFamily="34" charset="0"/>
              <a:buChar char="•"/>
              <a:tabLst/>
              <a:defRPr/>
            </a:pPr>
            <a:endParaRPr lang="en-US" dirty="0" smtClean="0"/>
          </a:p>
          <a:p>
            <a:pPr>
              <a:buFont typeface="Arial" pitchFamily="34" charset="0"/>
              <a:buChar char="•"/>
            </a:pPr>
            <a:r>
              <a:rPr lang="en-US" dirty="0" smtClean="0"/>
              <a:t> Object is to catch a person's thoughts, experiences and life through film</a:t>
            </a:r>
          </a:p>
          <a:p>
            <a:pPr>
              <a:buFont typeface="Arial" pitchFamily="34" charset="0"/>
              <a:buChar char="•"/>
            </a:pPr>
            <a:r>
              <a:rPr lang="en-US" dirty="0" smtClean="0"/>
              <a:t>The method starts with simple things like taking </a:t>
            </a:r>
            <a:r>
              <a:rPr lang="en-US" dirty="0" err="1" smtClean="0"/>
              <a:t>fotos</a:t>
            </a:r>
            <a:r>
              <a:rPr lang="en-US" dirty="0" smtClean="0"/>
              <a:t> of triangles in the room,</a:t>
            </a:r>
            <a:r>
              <a:rPr lang="en-US" baseline="0" dirty="0" smtClean="0"/>
              <a:t> take portraits of each other, and then go on to more advanced tasks as</a:t>
            </a:r>
          </a:p>
          <a:p>
            <a:pPr>
              <a:buFont typeface="Arial" pitchFamily="34" charset="0"/>
              <a:buChar char="•"/>
            </a:pPr>
            <a:endParaRPr lang="en-US" dirty="0" smtClean="0"/>
          </a:p>
        </p:txBody>
      </p:sp>
      <p:sp>
        <p:nvSpPr>
          <p:cNvPr id="4" name="Platshållare för bildnummer 3"/>
          <p:cNvSpPr>
            <a:spLocks noGrp="1"/>
          </p:cNvSpPr>
          <p:nvPr>
            <p:ph type="sldNum" sz="quarter" idx="10"/>
          </p:nvPr>
        </p:nvSpPr>
        <p:spPr/>
        <p:txBody>
          <a:bodyPr/>
          <a:lstStyle/>
          <a:p>
            <a:fld id="{378970E8-606E-544E-9196-A0321FFF4315}" type="slidenum">
              <a:rPr lang="sv-SE" smtClean="0"/>
              <a:pPr/>
              <a:t>7</a:t>
            </a:fld>
            <a:endParaRPr lang="sv-S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normAutofit/>
          </a:bodyPr>
          <a:lstStyle/>
          <a:p>
            <a:r>
              <a:rPr lang="sv-SE" dirty="0" smtClean="0"/>
              <a:t>Different tasks and </a:t>
            </a:r>
            <a:r>
              <a:rPr lang="sv-SE" dirty="0" err="1" smtClean="0"/>
              <a:t>talking</a:t>
            </a:r>
            <a:r>
              <a:rPr lang="sv-SE" dirty="0" smtClean="0"/>
              <a:t> </a:t>
            </a:r>
            <a:r>
              <a:rPr lang="sv-SE" dirty="0" err="1" smtClean="0"/>
              <a:t>about</a:t>
            </a:r>
            <a:r>
              <a:rPr lang="sv-SE" dirty="0" smtClean="0"/>
              <a:t> the tasks </a:t>
            </a:r>
            <a:r>
              <a:rPr lang="sv-SE" smtClean="0"/>
              <a:t>together</a:t>
            </a:r>
            <a:endParaRPr lang="sv-SE" dirty="0" smtClean="0"/>
          </a:p>
          <a:p>
            <a:endParaRPr lang="sv-SE" dirty="0" smtClean="0"/>
          </a:p>
          <a:p>
            <a:r>
              <a:rPr lang="sv-SE" dirty="0" smtClean="0"/>
              <a:t>Look for </a:t>
            </a:r>
            <a:r>
              <a:rPr lang="sv-SE" dirty="0" err="1" smtClean="0"/>
              <a:t>triangles</a:t>
            </a:r>
            <a:endParaRPr lang="sv-SE" dirty="0" smtClean="0"/>
          </a:p>
          <a:p>
            <a:r>
              <a:rPr lang="sv-SE" dirty="0" err="1" smtClean="0"/>
              <a:t>What</a:t>
            </a:r>
            <a:r>
              <a:rPr lang="sv-SE" dirty="0" smtClean="0"/>
              <a:t> makes you happy</a:t>
            </a:r>
          </a:p>
          <a:p>
            <a:r>
              <a:rPr lang="sv-SE" dirty="0" err="1" smtClean="0"/>
              <a:t>What</a:t>
            </a:r>
            <a:r>
              <a:rPr lang="sv-SE" dirty="0" smtClean="0"/>
              <a:t> makes you </a:t>
            </a:r>
            <a:r>
              <a:rPr lang="sv-SE" dirty="0" err="1" smtClean="0"/>
              <a:t>sad</a:t>
            </a:r>
            <a:endParaRPr lang="sv-SE" dirty="0" smtClean="0"/>
          </a:p>
          <a:p>
            <a:r>
              <a:rPr lang="sv-SE" dirty="0" err="1" smtClean="0"/>
              <a:t>Things</a:t>
            </a:r>
            <a:r>
              <a:rPr lang="sv-SE" dirty="0" smtClean="0"/>
              <a:t> that are </a:t>
            </a:r>
            <a:r>
              <a:rPr lang="sv-SE" dirty="0" err="1" smtClean="0"/>
              <a:t>important</a:t>
            </a:r>
            <a:r>
              <a:rPr lang="sv-SE" dirty="0" smtClean="0"/>
              <a:t> in </a:t>
            </a:r>
            <a:r>
              <a:rPr lang="sv-SE" dirty="0" err="1" smtClean="0"/>
              <a:t>everyday</a:t>
            </a:r>
            <a:r>
              <a:rPr lang="sv-SE" dirty="0" smtClean="0"/>
              <a:t> life.</a:t>
            </a:r>
          </a:p>
          <a:p>
            <a:endParaRPr lang="sv-SE" dirty="0" smtClean="0"/>
          </a:p>
          <a:p>
            <a:r>
              <a:rPr lang="sv-SE" dirty="0" err="1" smtClean="0"/>
              <a:t>Making</a:t>
            </a:r>
            <a:r>
              <a:rPr lang="sv-SE" dirty="0" smtClean="0"/>
              <a:t> films </a:t>
            </a:r>
            <a:r>
              <a:rPr lang="sv-SE" dirty="0" err="1" smtClean="0"/>
              <a:t>using</a:t>
            </a:r>
            <a:r>
              <a:rPr lang="sv-SE" dirty="0" smtClean="0"/>
              <a:t> </a:t>
            </a:r>
            <a:r>
              <a:rPr lang="sv-SE" dirty="0" err="1" smtClean="0"/>
              <a:t>I-movie</a:t>
            </a:r>
            <a:endParaRPr lang="sv-SE" dirty="0" smtClean="0"/>
          </a:p>
          <a:p>
            <a:endParaRPr lang="sv-SE" dirty="0"/>
          </a:p>
        </p:txBody>
      </p:sp>
      <p:sp>
        <p:nvSpPr>
          <p:cNvPr id="4" name="Platshållare för bildnummer 3"/>
          <p:cNvSpPr>
            <a:spLocks noGrp="1"/>
          </p:cNvSpPr>
          <p:nvPr>
            <p:ph type="sldNum" sz="quarter" idx="10"/>
          </p:nvPr>
        </p:nvSpPr>
        <p:spPr/>
        <p:txBody>
          <a:bodyPr/>
          <a:lstStyle/>
          <a:p>
            <a:fld id="{378970E8-606E-544E-9196-A0321FFF4315}" type="slidenum">
              <a:rPr lang="sv-SE" smtClean="0"/>
              <a:pPr/>
              <a:t>8</a:t>
            </a:fld>
            <a:endParaRPr lang="sv-S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normAutofit/>
          </a:bodyPr>
          <a:lstStyle/>
          <a:p>
            <a:r>
              <a:rPr lang="sv-SE" b="1" dirty="0" smtClean="0">
                <a:solidFill>
                  <a:srgbClr val="000000"/>
                </a:solidFill>
              </a:rPr>
              <a:t>Does social </a:t>
            </a:r>
            <a:r>
              <a:rPr lang="sv-SE" b="1" dirty="0" err="1" smtClean="0">
                <a:solidFill>
                  <a:srgbClr val="000000"/>
                </a:solidFill>
              </a:rPr>
              <a:t>learning</a:t>
            </a:r>
            <a:r>
              <a:rPr lang="sv-SE" b="1" dirty="0" smtClean="0">
                <a:solidFill>
                  <a:srgbClr val="000000"/>
                </a:solidFill>
              </a:rPr>
              <a:t> and </a:t>
            </a:r>
            <a:r>
              <a:rPr lang="sv-SE" b="1" dirty="0" err="1" smtClean="0">
                <a:solidFill>
                  <a:srgbClr val="000000"/>
                </a:solidFill>
              </a:rPr>
              <a:t>creative</a:t>
            </a:r>
            <a:r>
              <a:rPr lang="sv-SE" b="1" dirty="0" smtClean="0">
                <a:solidFill>
                  <a:srgbClr val="000000"/>
                </a:solidFill>
              </a:rPr>
              <a:t> activity </a:t>
            </a:r>
            <a:r>
              <a:rPr lang="sv-SE" b="1" dirty="0" err="1" smtClean="0">
                <a:solidFill>
                  <a:srgbClr val="000000"/>
                </a:solidFill>
              </a:rPr>
              <a:t>increase</a:t>
            </a:r>
            <a:r>
              <a:rPr lang="sv-SE" b="1" dirty="0" smtClean="0">
                <a:solidFill>
                  <a:srgbClr val="000000"/>
                </a:solidFill>
              </a:rPr>
              <a:t> life </a:t>
            </a:r>
            <a:r>
              <a:rPr lang="sv-SE" b="1" dirty="0" err="1" smtClean="0">
                <a:solidFill>
                  <a:srgbClr val="000000"/>
                </a:solidFill>
              </a:rPr>
              <a:t>satisfaction</a:t>
            </a:r>
            <a:r>
              <a:rPr lang="sv-SE" dirty="0" smtClean="0"/>
              <a:t>? </a:t>
            </a:r>
            <a:r>
              <a:rPr lang="sv-SE" dirty="0" err="1" smtClean="0"/>
              <a:t>Institutino</a:t>
            </a:r>
            <a:r>
              <a:rPr lang="sv-SE" dirty="0" smtClean="0"/>
              <a:t> of </a:t>
            </a:r>
            <a:r>
              <a:rPr lang="sv-SE" dirty="0" err="1" smtClean="0"/>
              <a:t>psychology</a:t>
            </a:r>
            <a:r>
              <a:rPr lang="sv-SE" dirty="0" smtClean="0"/>
              <a:t>. </a:t>
            </a:r>
          </a:p>
          <a:p>
            <a:pPr>
              <a:buFontTx/>
              <a:buNone/>
            </a:pPr>
            <a:endParaRPr lang="sv-SE" dirty="0" smtClean="0"/>
          </a:p>
          <a:p>
            <a:pPr>
              <a:buFontTx/>
              <a:buNone/>
            </a:pPr>
            <a:r>
              <a:rPr lang="sv-SE" b="1" dirty="0" smtClean="0"/>
              <a:t>A Pilot studie with 32 (31) </a:t>
            </a:r>
            <a:r>
              <a:rPr lang="sv-SE" b="1" dirty="0" err="1" smtClean="0"/>
              <a:t>elderly</a:t>
            </a:r>
            <a:r>
              <a:rPr lang="sv-SE" b="1" dirty="0" smtClean="0"/>
              <a:t> </a:t>
            </a:r>
            <a:r>
              <a:rPr lang="sv-SE" b="1" dirty="0" err="1" smtClean="0"/>
              <a:t>people</a:t>
            </a:r>
            <a:r>
              <a:rPr lang="sv-SE" b="1" dirty="0" smtClean="0"/>
              <a:t> (age 67-91</a:t>
            </a:r>
            <a:r>
              <a:rPr lang="sv-SE" dirty="0" smtClean="0"/>
              <a:t>) that </a:t>
            </a:r>
            <a:r>
              <a:rPr lang="sv-SE" dirty="0" err="1" smtClean="0"/>
              <a:t>did</a:t>
            </a:r>
            <a:r>
              <a:rPr lang="sv-SE" dirty="0" smtClean="0"/>
              <a:t> not </a:t>
            </a:r>
            <a:r>
              <a:rPr lang="sv-SE" dirty="0" err="1" smtClean="0"/>
              <a:t>have</a:t>
            </a:r>
            <a:r>
              <a:rPr lang="sv-SE" dirty="0" smtClean="0"/>
              <a:t> </a:t>
            </a:r>
            <a:r>
              <a:rPr lang="sv-SE" dirty="0" err="1" smtClean="0"/>
              <a:t>home</a:t>
            </a:r>
            <a:r>
              <a:rPr lang="sv-SE" dirty="0" smtClean="0"/>
              <a:t> </a:t>
            </a:r>
            <a:r>
              <a:rPr lang="sv-SE" dirty="0" err="1" smtClean="0"/>
              <a:t>care</a:t>
            </a:r>
            <a:r>
              <a:rPr lang="sv-SE" baseline="0" dirty="0" smtClean="0"/>
              <a:t> </a:t>
            </a:r>
            <a:r>
              <a:rPr lang="sv-SE" dirty="0" smtClean="0"/>
              <a:t>or </a:t>
            </a:r>
            <a:r>
              <a:rPr lang="sv-SE" dirty="0" err="1" smtClean="0"/>
              <a:t>very</a:t>
            </a:r>
            <a:r>
              <a:rPr lang="sv-SE" dirty="0" smtClean="0"/>
              <a:t> </a:t>
            </a:r>
            <a:r>
              <a:rPr lang="sv-SE" dirty="0" err="1" smtClean="0"/>
              <a:t>little</a:t>
            </a:r>
            <a:r>
              <a:rPr lang="sv-SE" dirty="0" smtClean="0"/>
              <a:t>. </a:t>
            </a:r>
          </a:p>
          <a:p>
            <a:pPr marL="0" marR="0" indent="0" algn="l" defTabSz="457200" rtl="0" eaLnBrk="1" fontAlgn="auto" latinLnBrk="0" hangingPunct="1">
              <a:lnSpc>
                <a:spcPct val="100000"/>
              </a:lnSpc>
              <a:spcBef>
                <a:spcPts val="0"/>
              </a:spcBef>
              <a:spcAft>
                <a:spcPts val="0"/>
              </a:spcAft>
              <a:buClrTx/>
              <a:buSzTx/>
              <a:buFontTx/>
              <a:buNone/>
              <a:tabLst/>
              <a:defRPr/>
            </a:pPr>
            <a:r>
              <a:rPr lang="sv-SE" dirty="0" smtClean="0"/>
              <a:t>16 </a:t>
            </a:r>
            <a:r>
              <a:rPr lang="sv-SE" dirty="0" err="1" smtClean="0"/>
              <a:t>elderly</a:t>
            </a:r>
            <a:r>
              <a:rPr lang="sv-SE" dirty="0" smtClean="0"/>
              <a:t> </a:t>
            </a:r>
            <a:r>
              <a:rPr lang="sv-SE" dirty="0" err="1" smtClean="0"/>
              <a:t>learned</a:t>
            </a:r>
            <a:r>
              <a:rPr lang="sv-SE" dirty="0" smtClean="0"/>
              <a:t> the </a:t>
            </a:r>
            <a:r>
              <a:rPr lang="sv-SE" dirty="0" err="1" smtClean="0"/>
              <a:t>method</a:t>
            </a:r>
            <a:r>
              <a:rPr lang="sv-SE" dirty="0" smtClean="0"/>
              <a:t> Life </a:t>
            </a:r>
            <a:r>
              <a:rPr lang="sv-SE" dirty="0" err="1" smtClean="0"/>
              <a:t>Filming</a:t>
            </a:r>
            <a:r>
              <a:rPr lang="sv-SE" dirty="0" smtClean="0"/>
              <a:t>. Control group with 16 </a:t>
            </a:r>
            <a:r>
              <a:rPr lang="sv-SE" dirty="0" err="1" smtClean="0"/>
              <a:t>elderly</a:t>
            </a:r>
            <a:r>
              <a:rPr lang="sv-SE" dirty="0" smtClean="0"/>
              <a:t> who </a:t>
            </a:r>
            <a:r>
              <a:rPr lang="sv-SE" dirty="0" err="1" smtClean="0"/>
              <a:t>came</a:t>
            </a:r>
            <a:r>
              <a:rPr lang="sv-SE" dirty="0" smtClean="0"/>
              <a:t> to </a:t>
            </a:r>
            <a:r>
              <a:rPr lang="sv-SE" dirty="0" err="1" smtClean="0"/>
              <a:t>one</a:t>
            </a:r>
            <a:r>
              <a:rPr lang="sv-SE" dirty="0" smtClean="0"/>
              <a:t> of </a:t>
            </a:r>
            <a:r>
              <a:rPr lang="sv-SE" dirty="0" err="1" smtClean="0"/>
              <a:t>our</a:t>
            </a:r>
            <a:r>
              <a:rPr lang="sv-SE" dirty="0" smtClean="0"/>
              <a:t> </a:t>
            </a:r>
            <a:r>
              <a:rPr lang="sv-SE" dirty="0" err="1" smtClean="0"/>
              <a:t>regular</a:t>
            </a:r>
            <a:r>
              <a:rPr lang="sv-SE" dirty="0" smtClean="0"/>
              <a:t> </a:t>
            </a:r>
            <a:r>
              <a:rPr lang="sv-SE" dirty="0" err="1" smtClean="0"/>
              <a:t>courses</a:t>
            </a:r>
            <a:r>
              <a:rPr lang="sv-SE" dirty="0" smtClean="0"/>
              <a:t> in </a:t>
            </a:r>
            <a:r>
              <a:rPr lang="sv-SE" dirty="0" err="1" smtClean="0"/>
              <a:t>learning</a:t>
            </a:r>
            <a:r>
              <a:rPr lang="sv-SE" dirty="0" smtClean="0"/>
              <a:t> </a:t>
            </a:r>
            <a:r>
              <a:rPr lang="sv-SE" dirty="0" err="1" smtClean="0"/>
              <a:t>I-pad</a:t>
            </a:r>
            <a:r>
              <a:rPr lang="sv-SE" dirty="0" smtClean="0"/>
              <a:t>. </a:t>
            </a:r>
            <a:r>
              <a:rPr lang="en-US" dirty="0" smtClean="0"/>
              <a:t>(majority beginners)</a:t>
            </a:r>
            <a:endParaRPr lang="sv-SE" dirty="0" smtClean="0"/>
          </a:p>
          <a:p>
            <a:pPr>
              <a:buFontTx/>
              <a:buNone/>
            </a:pPr>
            <a:endParaRPr lang="en-US" dirty="0" smtClean="0"/>
          </a:p>
          <a:p>
            <a:pPr>
              <a:buFontTx/>
              <a:buNone/>
            </a:pPr>
            <a:r>
              <a:rPr lang="en-US" b="1" dirty="0" smtClean="0"/>
              <a:t>Quantitative study </a:t>
            </a:r>
            <a:r>
              <a:rPr lang="en-US" dirty="0" smtClean="0"/>
              <a:t>- participants estimated perceived life satisfaction before and after participation on a scale </a:t>
            </a:r>
            <a:r>
              <a:rPr lang="en-US" b="1" dirty="0" smtClean="0"/>
              <a:t>with 13 questions Life Satisfaction Index - Z </a:t>
            </a:r>
            <a:r>
              <a:rPr lang="en-US" dirty="0" smtClean="0"/>
              <a:t>(Wood, Wylie and </a:t>
            </a:r>
            <a:r>
              <a:rPr lang="en-US" dirty="0" err="1" smtClean="0"/>
              <a:t>Sheafor</a:t>
            </a:r>
            <a:r>
              <a:rPr lang="en-US" dirty="0" smtClean="0"/>
              <a:t>, 1969)</a:t>
            </a:r>
            <a:br>
              <a:rPr lang="en-US" dirty="0" smtClean="0"/>
            </a:br>
            <a:r>
              <a:rPr lang="en-US" dirty="0" smtClean="0"/>
              <a:t>The participants met on 6 occasions for 2 hours about once a week. The scale has been used in a</a:t>
            </a:r>
            <a:r>
              <a:rPr lang="en-US" baseline="0" dirty="0" smtClean="0"/>
              <a:t> range of research on elderly people before.</a:t>
            </a:r>
            <a:r>
              <a:rPr lang="en-US" dirty="0" smtClean="0"/>
              <a:t/>
            </a:r>
            <a:br>
              <a:rPr lang="en-US" dirty="0" smtClean="0"/>
            </a:br>
            <a:endParaRPr lang="sv-SE" dirty="0" smtClean="0"/>
          </a:p>
          <a:p>
            <a:r>
              <a:rPr lang="sv-SE" dirty="0" smtClean="0"/>
              <a:t>Life </a:t>
            </a:r>
            <a:r>
              <a:rPr lang="sv-SE" dirty="0" err="1" smtClean="0"/>
              <a:t>Satisfaction</a:t>
            </a:r>
            <a:r>
              <a:rPr lang="sv-SE" dirty="0" smtClean="0"/>
              <a:t>  </a:t>
            </a:r>
            <a:r>
              <a:rPr lang="sv-SE" dirty="0" err="1" smtClean="0"/>
              <a:t>was</a:t>
            </a:r>
            <a:r>
              <a:rPr lang="sv-SE" dirty="0" smtClean="0"/>
              <a:t> </a:t>
            </a:r>
            <a:r>
              <a:rPr lang="sv-SE" dirty="0" err="1" smtClean="0"/>
              <a:t>measured</a:t>
            </a:r>
            <a:r>
              <a:rPr lang="sv-SE" dirty="0" smtClean="0"/>
              <a:t> </a:t>
            </a:r>
            <a:r>
              <a:rPr lang="sv-SE" dirty="0" err="1" smtClean="0"/>
              <a:t>before</a:t>
            </a:r>
            <a:r>
              <a:rPr lang="sv-SE" dirty="0" smtClean="0"/>
              <a:t> and after the intervention </a:t>
            </a:r>
            <a:r>
              <a:rPr lang="sv-SE" dirty="0" err="1" smtClean="0"/>
              <a:t>through</a:t>
            </a:r>
            <a:r>
              <a:rPr lang="sv-SE" dirty="0" smtClean="0"/>
              <a:t> a 13 </a:t>
            </a:r>
            <a:r>
              <a:rPr lang="sv-SE" dirty="0" err="1" smtClean="0"/>
              <a:t>question</a:t>
            </a:r>
            <a:r>
              <a:rPr lang="sv-SE" dirty="0" smtClean="0"/>
              <a:t> </a:t>
            </a:r>
            <a:r>
              <a:rPr lang="sv-SE" dirty="0" err="1" smtClean="0"/>
              <a:t>scale</a:t>
            </a:r>
            <a:r>
              <a:rPr lang="sv-SE" dirty="0" smtClean="0"/>
              <a:t> (Life </a:t>
            </a:r>
            <a:r>
              <a:rPr lang="sv-SE" dirty="0" err="1" smtClean="0"/>
              <a:t>Satisfaction</a:t>
            </a:r>
            <a:r>
              <a:rPr lang="sv-SE" dirty="0" smtClean="0"/>
              <a:t> Index –Z )</a:t>
            </a:r>
          </a:p>
        </p:txBody>
      </p:sp>
      <p:sp>
        <p:nvSpPr>
          <p:cNvPr id="4" name="Platshållare för bildnummer 3"/>
          <p:cNvSpPr>
            <a:spLocks noGrp="1"/>
          </p:cNvSpPr>
          <p:nvPr>
            <p:ph type="sldNum" sz="quarter" idx="10"/>
          </p:nvPr>
        </p:nvSpPr>
        <p:spPr/>
        <p:txBody>
          <a:bodyPr/>
          <a:lstStyle/>
          <a:p>
            <a:fld id="{378970E8-606E-544E-9196-A0321FFF4315}" type="slidenum">
              <a:rPr lang="sv-SE" smtClean="0"/>
              <a:pPr/>
              <a:t>9</a:t>
            </a:fld>
            <a:endParaRPr lang="sv-SE"/>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Kapitelsida">
    <p:spTree>
      <p:nvGrpSpPr>
        <p:cNvPr id="1" name=""/>
        <p:cNvGrpSpPr/>
        <p:nvPr/>
      </p:nvGrpSpPr>
      <p:grpSpPr>
        <a:xfrm>
          <a:off x="0" y="0"/>
          <a:ext cx="0" cy="0"/>
          <a:chOff x="0" y="0"/>
          <a:chExt cx="0" cy="0"/>
        </a:xfrm>
      </p:grpSpPr>
      <p:pic>
        <p:nvPicPr>
          <p:cNvPr id="9" name="Bildobjekt 8" descr="GBGstad-PPT-BKGR.jpg"/>
          <p:cNvPicPr>
            <a:picLocks noChangeAspect="1"/>
          </p:cNvPicPr>
          <p:nvPr userDrawn="1"/>
        </p:nvPicPr>
        <p:blipFill>
          <a:blip r:embed="rId2" cstate="screen"/>
          <a:stretch>
            <a:fillRect/>
          </a:stretch>
        </p:blipFill>
        <p:spPr>
          <a:xfrm flipH="1">
            <a:off x="0" y="0"/>
            <a:ext cx="9143998" cy="6857998"/>
          </a:xfrm>
          <a:prstGeom prst="rect">
            <a:avLst/>
          </a:prstGeom>
        </p:spPr>
      </p:pic>
      <p:sp>
        <p:nvSpPr>
          <p:cNvPr id="14" name="Rubrik 4"/>
          <p:cNvSpPr>
            <a:spLocks noGrp="1"/>
          </p:cNvSpPr>
          <p:nvPr>
            <p:ph type="title" hasCustomPrompt="1"/>
          </p:nvPr>
        </p:nvSpPr>
        <p:spPr>
          <a:xfrm>
            <a:off x="2980338" y="2405247"/>
            <a:ext cx="5486252" cy="985563"/>
          </a:xfrm>
        </p:spPr>
        <p:txBody>
          <a:bodyPr wrap="square" anchor="b">
            <a:noAutofit/>
          </a:bodyPr>
          <a:lstStyle>
            <a:lvl1pPr>
              <a:lnSpc>
                <a:spcPct val="100000"/>
              </a:lnSpc>
              <a:defRPr sz="5000">
                <a:solidFill>
                  <a:schemeClr val="bg1"/>
                </a:solidFill>
              </a:defRPr>
            </a:lvl1pPr>
          </a:lstStyle>
          <a:p>
            <a:r>
              <a:rPr lang="sv-SE" dirty="0" smtClean="0"/>
              <a:t>Rubrik</a:t>
            </a:r>
            <a:endParaRPr lang="sv-SE" dirty="0"/>
          </a:p>
        </p:txBody>
      </p:sp>
      <p:sp>
        <p:nvSpPr>
          <p:cNvPr id="7" name="Platshållare för text 11"/>
          <p:cNvSpPr>
            <a:spLocks noGrp="1"/>
          </p:cNvSpPr>
          <p:nvPr>
            <p:ph type="body" sz="quarter" idx="14" hasCustomPrompt="1"/>
          </p:nvPr>
        </p:nvSpPr>
        <p:spPr>
          <a:xfrm>
            <a:off x="2999516" y="3563637"/>
            <a:ext cx="5475620" cy="307777"/>
          </a:xfrm>
        </p:spPr>
        <p:txBody>
          <a:bodyPr wrap="square">
            <a:spAutoFit/>
          </a:bodyPr>
          <a:lstStyle>
            <a:lvl1pPr marL="0" indent="0">
              <a:spcAft>
                <a:spcPts val="0"/>
              </a:spcAft>
              <a:buNone/>
              <a:defRPr sz="20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sv-SE" dirty="0" smtClean="0"/>
              <a:t>Eventuell underrubrik</a:t>
            </a:r>
          </a:p>
        </p:txBody>
      </p:sp>
      <p:pic>
        <p:nvPicPr>
          <p:cNvPr id="10" name="Bildobjekt 9" descr="gbg_st_cmyk_neg-01.png"/>
          <p:cNvPicPr>
            <a:picLocks noChangeAspect="1"/>
          </p:cNvPicPr>
          <p:nvPr userDrawn="1"/>
        </p:nvPicPr>
        <p:blipFill>
          <a:blip r:embed="rId3" cstate="screen">
            <a:extLst>
              <a:ext uri="{28A0092B-C50C-407E-A947-70E740481C1C}">
                <a14:useLocalDpi xmlns="" xmlns:a14="http://schemas.microsoft.com/office/drawing/2010/main"/>
              </a:ext>
            </a:extLst>
          </a:blip>
          <a:stretch>
            <a:fillRect/>
          </a:stretch>
        </p:blipFill>
        <p:spPr>
          <a:xfrm>
            <a:off x="828000" y="2589385"/>
            <a:ext cx="898553" cy="1424063"/>
          </a:xfrm>
          <a:prstGeom prst="rect">
            <a:avLst/>
          </a:prstGeom>
        </p:spPr>
      </p:pic>
      <p:cxnSp>
        <p:nvCxnSpPr>
          <p:cNvPr id="12" name="Rak 11"/>
          <p:cNvCxnSpPr/>
          <p:nvPr userDrawn="1"/>
        </p:nvCxnSpPr>
        <p:spPr>
          <a:xfrm>
            <a:off x="2369561" y="2167941"/>
            <a:ext cx="0" cy="2266950"/>
          </a:xfrm>
          <a:prstGeom prst="line">
            <a:avLst/>
          </a:prstGeom>
          <a:ln w="9525" cmpd="sng">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1381257617"/>
      </p:ext>
    </p:extLst>
  </p:cSld>
  <p:clrMapOvr>
    <a:masterClrMapping/>
  </p:clrMapOvr>
  <p:transition spd="med">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 grafik vänster">
    <p:spTree>
      <p:nvGrpSpPr>
        <p:cNvPr id="1" name=""/>
        <p:cNvGrpSpPr/>
        <p:nvPr/>
      </p:nvGrpSpPr>
      <p:grpSpPr>
        <a:xfrm>
          <a:off x="0" y="0"/>
          <a:ext cx="0" cy="0"/>
          <a:chOff x="0" y="0"/>
          <a:chExt cx="0" cy="0"/>
        </a:xfrm>
      </p:grpSpPr>
      <p:sp>
        <p:nvSpPr>
          <p:cNvPr id="8" name="Platshållare för innehåll 7"/>
          <p:cNvSpPr>
            <a:spLocks noGrp="1"/>
          </p:cNvSpPr>
          <p:nvPr>
            <p:ph sz="quarter" idx="13" hasCustomPrompt="1"/>
          </p:nvPr>
        </p:nvSpPr>
        <p:spPr>
          <a:xfrm>
            <a:off x="179388" y="1368000"/>
            <a:ext cx="5364000" cy="4824000"/>
          </a:xfrm>
          <a:solidFill>
            <a:schemeClr val="bg1">
              <a:lumMod val="95000"/>
            </a:schemeClr>
          </a:solidFill>
        </p:spPr>
        <p:txBody>
          <a:bodyPr lIns="180000" tIns="180000"/>
          <a:lstStyle>
            <a:lvl1pPr>
              <a:defRPr sz="1200" i="1" baseline="0">
                <a:solidFill>
                  <a:schemeClr val="tx1"/>
                </a:solidFill>
              </a:defRPr>
            </a:lvl1pPr>
          </a:lstStyle>
          <a:p>
            <a:pPr lvl="0"/>
            <a:r>
              <a:rPr lang="sv-SE" dirty="0" smtClean="0"/>
              <a:t>Klicka på en av ikonerna för att infoga bild, diagram, film etc.</a:t>
            </a:r>
            <a:endParaRPr lang="sv-SE" dirty="0"/>
          </a:p>
        </p:txBody>
      </p:sp>
      <p:sp>
        <p:nvSpPr>
          <p:cNvPr id="4" name="Platshållare för bildnummer 3"/>
          <p:cNvSpPr>
            <a:spLocks noGrp="1"/>
          </p:cNvSpPr>
          <p:nvPr>
            <p:ph type="sldNum" sz="quarter" idx="11"/>
          </p:nvPr>
        </p:nvSpPr>
        <p:spPr/>
        <p:txBody>
          <a:bodyPr/>
          <a:lstStyle/>
          <a:p>
            <a:fld id="{CCB980A4-8073-2E47-BD49-CDC58DACAC28}" type="slidenum">
              <a:rPr lang="sv-SE" smtClean="0"/>
              <a:pPr/>
              <a:t>‹#›</a:t>
            </a:fld>
            <a:endParaRPr lang="sv-SE" dirty="0"/>
          </a:p>
        </p:txBody>
      </p:sp>
      <p:sp>
        <p:nvSpPr>
          <p:cNvPr id="9" name="Platshållare för text 8"/>
          <p:cNvSpPr>
            <a:spLocks noGrp="1"/>
          </p:cNvSpPr>
          <p:nvPr>
            <p:ph type="body" sz="quarter" idx="14" hasCustomPrompt="1"/>
          </p:nvPr>
        </p:nvSpPr>
        <p:spPr>
          <a:xfrm>
            <a:off x="5889600" y="1440000"/>
            <a:ext cx="2732400" cy="4694400"/>
          </a:xfrm>
        </p:spPr>
        <p:txBody>
          <a:bodyPr/>
          <a:lstStyle/>
          <a:p>
            <a:pPr lvl="0"/>
            <a:r>
              <a:rPr lang="en-US" dirty="0" smtClean="0"/>
              <a:t>Text </a:t>
            </a:r>
            <a:r>
              <a:rPr lang="en-US" dirty="0" err="1" smtClean="0"/>
              <a:t>text</a:t>
            </a:r>
            <a:r>
              <a:rPr lang="en-US" dirty="0" smtClean="0"/>
              <a:t> </a:t>
            </a:r>
            <a:r>
              <a:rPr lang="en-US" dirty="0" err="1" smtClean="0"/>
              <a:t>text</a:t>
            </a:r>
            <a:r>
              <a:rPr lang="en-US" dirty="0" smtClean="0"/>
              <a:t> </a:t>
            </a:r>
            <a:r>
              <a:rPr lang="en-US" dirty="0" err="1" smtClean="0"/>
              <a:t>text</a:t>
            </a:r>
            <a:r>
              <a:rPr lang="en-US" dirty="0" smtClean="0"/>
              <a:t> </a:t>
            </a:r>
            <a:r>
              <a:rPr lang="en-US" dirty="0" err="1" smtClean="0"/>
              <a:t>text</a:t>
            </a:r>
            <a:endParaRPr lang="en-US" dirty="0" smtClean="0"/>
          </a:p>
          <a:p>
            <a:pPr lvl="1"/>
            <a:r>
              <a:rPr lang="sv-SE" dirty="0" smtClean="0"/>
              <a:t>Nivå två</a:t>
            </a:r>
          </a:p>
          <a:p>
            <a:pPr lvl="2"/>
            <a:r>
              <a:rPr lang="sv-SE" dirty="0" smtClean="0"/>
              <a:t>Nivå tre</a:t>
            </a:r>
          </a:p>
          <a:p>
            <a:pPr lvl="3"/>
            <a:r>
              <a:rPr lang="sv-SE" dirty="0" smtClean="0"/>
              <a:t>Nivå fyra</a:t>
            </a:r>
          </a:p>
          <a:p>
            <a:pPr lvl="4"/>
            <a:r>
              <a:rPr lang="sv-SE" dirty="0" smtClean="0"/>
              <a:t>Nivå fem</a:t>
            </a:r>
            <a:endParaRPr lang="sv-SE" dirty="0"/>
          </a:p>
        </p:txBody>
      </p:sp>
      <p:sp>
        <p:nvSpPr>
          <p:cNvPr id="5" name="Rubrik 4"/>
          <p:cNvSpPr>
            <a:spLocks noGrp="1"/>
          </p:cNvSpPr>
          <p:nvPr>
            <p:ph type="title" hasCustomPrompt="1"/>
          </p:nvPr>
        </p:nvSpPr>
        <p:spPr/>
        <p:txBody>
          <a:bodyPr/>
          <a:lstStyle>
            <a:lvl1pPr>
              <a:defRPr lang="sv-SE" sz="2800" b="1" i="0" u="none" strike="noStrike" baseline="0" smtClean="0"/>
            </a:lvl1pPr>
          </a:lstStyle>
          <a:p>
            <a:r>
              <a:rPr lang="sv-SE" sz="2800" b="1" i="0" u="none" strike="noStrike" baseline="0" dirty="0" smtClean="0">
                <a:solidFill>
                  <a:srgbClr val="2C2C2C"/>
                </a:solidFill>
                <a:latin typeface="Arial"/>
              </a:rPr>
              <a:t>Rubrik </a:t>
            </a:r>
            <a:r>
              <a:rPr lang="sv-SE" sz="2800" b="1" i="0" u="none" strike="noStrike" baseline="0" dirty="0" err="1" smtClean="0">
                <a:solidFill>
                  <a:srgbClr val="2C2C2C"/>
                </a:solidFill>
                <a:latin typeface="Arial"/>
              </a:rPr>
              <a:t>rubrik</a:t>
            </a:r>
            <a:r>
              <a:rPr lang="sv-SE" sz="2800" b="1" i="0" u="none" strike="noStrike" baseline="0" dirty="0" smtClean="0">
                <a:solidFill>
                  <a:srgbClr val="2C2C2C"/>
                </a:solidFill>
                <a:latin typeface="Arial"/>
              </a:rPr>
              <a:t> </a:t>
            </a:r>
            <a:r>
              <a:rPr lang="sv-SE" sz="2800" b="1" i="0" u="none" strike="noStrike" baseline="0" dirty="0" err="1" smtClean="0">
                <a:solidFill>
                  <a:srgbClr val="2C2C2C"/>
                </a:solidFill>
                <a:latin typeface="Arial"/>
              </a:rPr>
              <a:t>rubrik</a:t>
            </a:r>
            <a:endParaRPr lang="sv-SE" dirty="0"/>
          </a:p>
        </p:txBody>
      </p:sp>
    </p:spTree>
    <p:extLst>
      <p:ext uri="{BB962C8B-B14F-4D97-AF65-F5344CB8AC3E}">
        <p14:creationId xmlns="" xmlns:p14="http://schemas.microsoft.com/office/powerpoint/2010/main" val="3409972941"/>
      </p:ext>
    </p:extLst>
  </p:cSld>
  <p:clrMapOvr>
    <a:masterClrMapping/>
  </p:clrMapOvr>
  <p:transition spd="med">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 grafik höger">
    <p:spTree>
      <p:nvGrpSpPr>
        <p:cNvPr id="1" name=""/>
        <p:cNvGrpSpPr/>
        <p:nvPr/>
      </p:nvGrpSpPr>
      <p:grpSpPr>
        <a:xfrm>
          <a:off x="0" y="0"/>
          <a:ext cx="0" cy="0"/>
          <a:chOff x="0" y="0"/>
          <a:chExt cx="0" cy="0"/>
        </a:xfrm>
      </p:grpSpPr>
      <p:sp>
        <p:nvSpPr>
          <p:cNvPr id="8" name="Platshållare för innehåll 7"/>
          <p:cNvSpPr>
            <a:spLocks noGrp="1"/>
          </p:cNvSpPr>
          <p:nvPr>
            <p:ph sz="quarter" idx="13" hasCustomPrompt="1"/>
          </p:nvPr>
        </p:nvSpPr>
        <p:spPr>
          <a:xfrm>
            <a:off x="3582000" y="1368000"/>
            <a:ext cx="5364000" cy="4824000"/>
          </a:xfrm>
          <a:solidFill>
            <a:schemeClr val="bg1">
              <a:lumMod val="95000"/>
            </a:schemeClr>
          </a:solidFill>
        </p:spPr>
        <p:txBody>
          <a:bodyPr lIns="180000" tIns="180000"/>
          <a:lstStyle>
            <a:lvl1pPr>
              <a:defRPr sz="1200" i="1">
                <a:solidFill>
                  <a:schemeClr val="tx1"/>
                </a:solidFill>
              </a:defRPr>
            </a:lvl1pPr>
          </a:lstStyle>
          <a:p>
            <a:pPr lvl="0"/>
            <a:r>
              <a:rPr lang="sv-SE" dirty="0" smtClean="0"/>
              <a:t>Klicka på en av ikonerna för att infoga bild, diagram, film etc.</a:t>
            </a:r>
          </a:p>
        </p:txBody>
      </p:sp>
      <p:sp>
        <p:nvSpPr>
          <p:cNvPr id="4" name="Platshållare för bildnummer 3"/>
          <p:cNvSpPr>
            <a:spLocks noGrp="1"/>
          </p:cNvSpPr>
          <p:nvPr>
            <p:ph type="sldNum" sz="quarter" idx="11"/>
          </p:nvPr>
        </p:nvSpPr>
        <p:spPr/>
        <p:txBody>
          <a:bodyPr/>
          <a:lstStyle/>
          <a:p>
            <a:fld id="{CCB980A4-8073-2E47-BD49-CDC58DACAC28}" type="slidenum">
              <a:rPr lang="sv-SE" smtClean="0"/>
              <a:pPr/>
              <a:t>‹#›</a:t>
            </a:fld>
            <a:endParaRPr lang="sv-SE" dirty="0"/>
          </a:p>
        </p:txBody>
      </p:sp>
      <p:sp>
        <p:nvSpPr>
          <p:cNvPr id="9" name="Platshållare för text 8"/>
          <p:cNvSpPr>
            <a:spLocks noGrp="1"/>
          </p:cNvSpPr>
          <p:nvPr>
            <p:ph type="body" sz="quarter" idx="14" hasCustomPrompt="1"/>
          </p:nvPr>
        </p:nvSpPr>
        <p:spPr>
          <a:xfrm>
            <a:off x="522000" y="1440000"/>
            <a:ext cx="2732143" cy="4694400"/>
          </a:xfrm>
        </p:spPr>
        <p:txBody>
          <a:bodyPr/>
          <a:lstStyle/>
          <a:p>
            <a:pPr lvl="0"/>
            <a:r>
              <a:rPr lang="en-US" dirty="0" smtClean="0"/>
              <a:t>Text </a:t>
            </a:r>
            <a:r>
              <a:rPr lang="en-US" dirty="0" err="1" smtClean="0"/>
              <a:t>text</a:t>
            </a:r>
            <a:r>
              <a:rPr lang="en-US" dirty="0" smtClean="0"/>
              <a:t> </a:t>
            </a:r>
            <a:r>
              <a:rPr lang="en-US" dirty="0" err="1" smtClean="0"/>
              <a:t>text</a:t>
            </a:r>
            <a:r>
              <a:rPr lang="en-US" dirty="0" smtClean="0"/>
              <a:t> </a:t>
            </a:r>
            <a:r>
              <a:rPr lang="en-US" dirty="0" err="1" smtClean="0"/>
              <a:t>text</a:t>
            </a:r>
            <a:r>
              <a:rPr lang="en-US" dirty="0" smtClean="0"/>
              <a:t> </a:t>
            </a:r>
            <a:r>
              <a:rPr lang="en-US" dirty="0" err="1" smtClean="0"/>
              <a:t>text</a:t>
            </a:r>
            <a:endParaRPr lang="en-US" dirty="0" smtClean="0"/>
          </a:p>
          <a:p>
            <a:pPr lvl="1"/>
            <a:r>
              <a:rPr lang="sv-SE" dirty="0" smtClean="0"/>
              <a:t>Nivå två</a:t>
            </a:r>
          </a:p>
          <a:p>
            <a:pPr lvl="2"/>
            <a:r>
              <a:rPr lang="sv-SE" dirty="0" smtClean="0"/>
              <a:t>Nivå tre</a:t>
            </a:r>
          </a:p>
          <a:p>
            <a:pPr lvl="3"/>
            <a:r>
              <a:rPr lang="sv-SE" dirty="0" smtClean="0"/>
              <a:t>Nivå fyra</a:t>
            </a:r>
          </a:p>
          <a:p>
            <a:pPr lvl="4"/>
            <a:r>
              <a:rPr lang="sv-SE" dirty="0" smtClean="0"/>
              <a:t>Nivå fem</a:t>
            </a:r>
            <a:endParaRPr lang="sv-SE" dirty="0"/>
          </a:p>
        </p:txBody>
      </p:sp>
      <p:sp>
        <p:nvSpPr>
          <p:cNvPr id="5" name="Rubrik 4"/>
          <p:cNvSpPr>
            <a:spLocks noGrp="1"/>
          </p:cNvSpPr>
          <p:nvPr>
            <p:ph type="title" hasCustomPrompt="1"/>
          </p:nvPr>
        </p:nvSpPr>
        <p:spPr/>
        <p:txBody>
          <a:bodyPr/>
          <a:lstStyle/>
          <a:p>
            <a:r>
              <a:rPr lang="sv-SE" dirty="0" smtClean="0"/>
              <a:t>Rubrik </a:t>
            </a:r>
            <a:r>
              <a:rPr lang="sv-SE" dirty="0" err="1" smtClean="0"/>
              <a:t>rubrik</a:t>
            </a:r>
            <a:r>
              <a:rPr lang="sv-SE" dirty="0" smtClean="0"/>
              <a:t> </a:t>
            </a:r>
            <a:r>
              <a:rPr lang="sv-SE" dirty="0" err="1" smtClean="0"/>
              <a:t>rubrik</a:t>
            </a:r>
            <a:endParaRPr lang="sv-SE" dirty="0"/>
          </a:p>
        </p:txBody>
      </p:sp>
    </p:spTree>
    <p:extLst>
      <p:ext uri="{BB962C8B-B14F-4D97-AF65-F5344CB8AC3E}">
        <p14:creationId xmlns="" xmlns:p14="http://schemas.microsoft.com/office/powerpoint/2010/main" val="1264982529"/>
      </p:ext>
    </p:extLst>
  </p:cSld>
  <p:clrMapOvr>
    <a:masterClrMapping/>
  </p:clrMapOvr>
  <p:transition spd="med">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Avslutsida-grön">
    <p:spTree>
      <p:nvGrpSpPr>
        <p:cNvPr id="1" name=""/>
        <p:cNvGrpSpPr/>
        <p:nvPr/>
      </p:nvGrpSpPr>
      <p:grpSpPr>
        <a:xfrm>
          <a:off x="0" y="0"/>
          <a:ext cx="0" cy="0"/>
          <a:chOff x="0" y="0"/>
          <a:chExt cx="0" cy="0"/>
        </a:xfrm>
      </p:grpSpPr>
      <p:pic>
        <p:nvPicPr>
          <p:cNvPr id="8" name="Bildobjekt 7" descr="GBGstad-PPT-BKGR.jpg"/>
          <p:cNvPicPr>
            <a:picLocks noChangeAspect="1"/>
          </p:cNvPicPr>
          <p:nvPr userDrawn="1"/>
        </p:nvPicPr>
        <p:blipFill>
          <a:blip r:embed="rId2" cstate="screen"/>
          <a:srcRect/>
          <a:stretch>
            <a:fillRect/>
          </a:stretch>
        </p:blipFill>
        <p:spPr>
          <a:xfrm flipH="1">
            <a:off x="2360560" y="0"/>
            <a:ext cx="6783438" cy="6857998"/>
          </a:xfrm>
          <a:prstGeom prst="rect">
            <a:avLst/>
          </a:prstGeom>
        </p:spPr>
      </p:pic>
      <p:sp>
        <p:nvSpPr>
          <p:cNvPr id="11" name="Rektangel 10"/>
          <p:cNvSpPr/>
          <p:nvPr userDrawn="1"/>
        </p:nvSpPr>
        <p:spPr>
          <a:xfrm>
            <a:off x="180000" y="180000"/>
            <a:ext cx="2180560" cy="6498000"/>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sv-SE"/>
          </a:p>
        </p:txBody>
      </p:sp>
      <p:grpSp>
        <p:nvGrpSpPr>
          <p:cNvPr id="12" name="Grupp 11"/>
          <p:cNvGrpSpPr/>
          <p:nvPr userDrawn="1"/>
        </p:nvGrpSpPr>
        <p:grpSpPr>
          <a:xfrm>
            <a:off x="828000" y="2589373"/>
            <a:ext cx="898553" cy="1424063"/>
            <a:chOff x="828000" y="2716969"/>
            <a:chExt cx="898553" cy="1424063"/>
          </a:xfrm>
        </p:grpSpPr>
        <p:pic>
          <p:nvPicPr>
            <p:cNvPr id="13" name="Bildobjekt 12" descr="gbg_st_cmyk_neg-01.png"/>
            <p:cNvPicPr>
              <a:picLocks noChangeAspect="1"/>
            </p:cNvPicPr>
            <p:nvPr userDrawn="1"/>
          </p:nvPicPr>
          <p:blipFill>
            <a:blip r:embed="rId3" cstate="screen">
              <a:lum bright="-100000"/>
              <a:extLst>
                <a:ext uri="{28A0092B-C50C-407E-A947-70E740481C1C}">
                  <a14:useLocalDpi xmlns="" xmlns:a14="http://schemas.microsoft.com/office/drawing/2010/main"/>
                </a:ext>
              </a:extLst>
            </a:blip>
            <a:srcRect/>
            <a:stretch>
              <a:fillRect/>
            </a:stretch>
          </p:blipFill>
          <p:spPr>
            <a:xfrm>
              <a:off x="828000" y="3773905"/>
              <a:ext cx="898553" cy="367127"/>
            </a:xfrm>
            <a:prstGeom prst="rect">
              <a:avLst/>
            </a:prstGeom>
          </p:spPr>
        </p:pic>
        <p:pic>
          <p:nvPicPr>
            <p:cNvPr id="14" name="Bildobjekt 13" descr="gbg_st_cmyk_neg-01.png"/>
            <p:cNvPicPr>
              <a:picLocks noChangeAspect="1"/>
            </p:cNvPicPr>
            <p:nvPr userDrawn="1"/>
          </p:nvPicPr>
          <p:blipFill>
            <a:blip r:embed="rId4" cstate="screen">
              <a:extLst>
                <a:ext uri="{28A0092B-C50C-407E-A947-70E740481C1C}">
                  <a14:useLocalDpi xmlns="" xmlns:a14="http://schemas.microsoft.com/office/drawing/2010/main"/>
                </a:ext>
              </a:extLst>
            </a:blip>
            <a:srcRect/>
            <a:stretch>
              <a:fillRect/>
            </a:stretch>
          </p:blipFill>
          <p:spPr>
            <a:xfrm>
              <a:off x="828000" y="2716969"/>
              <a:ext cx="898553" cy="1056936"/>
            </a:xfrm>
            <a:prstGeom prst="rect">
              <a:avLst/>
            </a:prstGeom>
          </p:spPr>
        </p:pic>
      </p:grpSp>
      <p:sp>
        <p:nvSpPr>
          <p:cNvPr id="17" name="Platshållare för text 11"/>
          <p:cNvSpPr>
            <a:spLocks noGrp="1"/>
          </p:cNvSpPr>
          <p:nvPr>
            <p:ph type="body" sz="quarter" idx="14" hasCustomPrompt="1"/>
          </p:nvPr>
        </p:nvSpPr>
        <p:spPr>
          <a:xfrm>
            <a:off x="3179303" y="181125"/>
            <a:ext cx="5475620" cy="6155880"/>
          </a:xfrm>
        </p:spPr>
        <p:txBody>
          <a:bodyPr wrap="square" anchor="ctr">
            <a:noAutofit/>
          </a:bodyPr>
          <a:lstStyle>
            <a:lvl1pPr marL="0" indent="0">
              <a:lnSpc>
                <a:spcPct val="100000"/>
              </a:lnSpc>
              <a:spcAft>
                <a:spcPts val="0"/>
              </a:spcAft>
              <a:buNone/>
              <a:defRPr sz="1600"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sv-SE" dirty="0" smtClean="0"/>
              <a:t>Avslut</a:t>
            </a:r>
          </a:p>
        </p:txBody>
      </p:sp>
    </p:spTree>
    <p:extLst>
      <p:ext uri="{BB962C8B-B14F-4D97-AF65-F5344CB8AC3E}">
        <p14:creationId xmlns:p14="http://schemas.microsoft.com/office/powerpoint/2010/main" xmlns="" val="3177477847"/>
      </p:ext>
    </p:extLst>
  </p:cSld>
  <p:clrMapOvr>
    <a:masterClrMapping/>
  </p:clrMapOvr>
  <p:transition spd="med">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ubrik +  text">
    <p:spTree>
      <p:nvGrpSpPr>
        <p:cNvPr id="1" name=""/>
        <p:cNvGrpSpPr/>
        <p:nvPr/>
      </p:nvGrpSpPr>
      <p:grpSpPr>
        <a:xfrm>
          <a:off x="0" y="0"/>
          <a:ext cx="0" cy="0"/>
          <a:chOff x="0" y="0"/>
          <a:chExt cx="0" cy="0"/>
        </a:xfrm>
      </p:grpSpPr>
      <p:sp>
        <p:nvSpPr>
          <p:cNvPr id="9" name="Rubrik 8"/>
          <p:cNvSpPr>
            <a:spLocks noGrp="1"/>
          </p:cNvSpPr>
          <p:nvPr>
            <p:ph type="title" hasCustomPrompt="1"/>
          </p:nvPr>
        </p:nvSpPr>
        <p:spPr/>
        <p:txBody>
          <a:bodyPr/>
          <a:lstStyle/>
          <a:p>
            <a:r>
              <a:rPr lang="sv-SE" dirty="0" smtClean="0"/>
              <a:t>Rubrik </a:t>
            </a:r>
            <a:r>
              <a:rPr lang="sv-SE" dirty="0" err="1" smtClean="0"/>
              <a:t>rubrik</a:t>
            </a:r>
            <a:r>
              <a:rPr lang="sv-SE" dirty="0" smtClean="0"/>
              <a:t> </a:t>
            </a:r>
            <a:r>
              <a:rPr lang="sv-SE" dirty="0" err="1" smtClean="0"/>
              <a:t>rubrik</a:t>
            </a:r>
            <a:endParaRPr lang="sv-SE" dirty="0"/>
          </a:p>
        </p:txBody>
      </p:sp>
      <p:sp>
        <p:nvSpPr>
          <p:cNvPr id="2" name="Platshållare för bildnummer 1"/>
          <p:cNvSpPr>
            <a:spLocks noGrp="1"/>
          </p:cNvSpPr>
          <p:nvPr>
            <p:ph type="sldNum" sz="quarter" idx="14"/>
          </p:nvPr>
        </p:nvSpPr>
        <p:spPr/>
        <p:txBody>
          <a:bodyPr/>
          <a:lstStyle/>
          <a:p>
            <a:fld id="{CCB980A4-8073-2E47-BD49-CDC58DACAC28}" type="slidenum">
              <a:rPr lang="sv-SE" smtClean="0"/>
              <a:pPr/>
              <a:t>‹#›</a:t>
            </a:fld>
            <a:endParaRPr lang="sv-SE" dirty="0"/>
          </a:p>
        </p:txBody>
      </p:sp>
      <p:sp>
        <p:nvSpPr>
          <p:cNvPr id="10" name="Platshållare för text 12"/>
          <p:cNvSpPr>
            <a:spLocks noGrp="1"/>
          </p:cNvSpPr>
          <p:nvPr>
            <p:ph type="body" sz="quarter" idx="13" hasCustomPrompt="1"/>
          </p:nvPr>
        </p:nvSpPr>
        <p:spPr>
          <a:xfrm>
            <a:off x="522000" y="1440000"/>
            <a:ext cx="8228598" cy="4694400"/>
          </a:xfrm>
        </p:spPr>
        <p:txBody>
          <a:bodyPr/>
          <a:lstStyle/>
          <a:p>
            <a:pPr lvl="0"/>
            <a:r>
              <a:rPr lang="en-US" dirty="0" smtClean="0"/>
              <a:t>Text </a:t>
            </a:r>
            <a:r>
              <a:rPr lang="en-US" dirty="0" err="1" smtClean="0"/>
              <a:t>text</a:t>
            </a:r>
            <a:r>
              <a:rPr lang="en-US" dirty="0" smtClean="0"/>
              <a:t> </a:t>
            </a:r>
            <a:r>
              <a:rPr lang="en-US" dirty="0" err="1" smtClean="0"/>
              <a:t>text</a:t>
            </a:r>
            <a:r>
              <a:rPr lang="en-US" dirty="0" smtClean="0"/>
              <a:t> </a:t>
            </a:r>
            <a:r>
              <a:rPr lang="en-US" dirty="0" err="1" smtClean="0"/>
              <a:t>text</a:t>
            </a:r>
            <a:r>
              <a:rPr lang="en-US" dirty="0" smtClean="0"/>
              <a:t> </a:t>
            </a:r>
            <a:r>
              <a:rPr lang="en-US" dirty="0" err="1" smtClean="0"/>
              <a:t>text</a:t>
            </a:r>
            <a:endParaRPr lang="en-US" dirty="0" smtClean="0"/>
          </a:p>
          <a:p>
            <a:pPr lvl="1"/>
            <a:r>
              <a:rPr lang="sv-SE" dirty="0" smtClean="0"/>
              <a:t>Nivå två</a:t>
            </a:r>
          </a:p>
          <a:p>
            <a:pPr lvl="2"/>
            <a:r>
              <a:rPr lang="sv-SE" dirty="0" smtClean="0"/>
              <a:t>Nivå tre</a:t>
            </a:r>
          </a:p>
          <a:p>
            <a:pPr lvl="3"/>
            <a:r>
              <a:rPr lang="sv-SE" dirty="0" smtClean="0"/>
              <a:t>Nivå fyra</a:t>
            </a:r>
          </a:p>
          <a:p>
            <a:pPr lvl="4"/>
            <a:r>
              <a:rPr lang="sv-SE" dirty="0" smtClean="0"/>
              <a:t>Nivå fem</a:t>
            </a:r>
            <a:endParaRPr lang="sv-SE" dirty="0"/>
          </a:p>
        </p:txBody>
      </p:sp>
    </p:spTree>
    <p:extLst>
      <p:ext uri="{BB962C8B-B14F-4D97-AF65-F5344CB8AC3E}">
        <p14:creationId xmlns="" xmlns:p14="http://schemas.microsoft.com/office/powerpoint/2010/main" val="3441254688"/>
      </p:ext>
    </p:extLst>
  </p:cSld>
  <p:clrMapOvr>
    <a:masterClrMapping/>
  </p:clrMapOvr>
  <p:transition spd="med">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ubrik +  bild - helsida">
    <p:spTree>
      <p:nvGrpSpPr>
        <p:cNvPr id="1" name=""/>
        <p:cNvGrpSpPr/>
        <p:nvPr/>
      </p:nvGrpSpPr>
      <p:grpSpPr>
        <a:xfrm>
          <a:off x="0" y="0"/>
          <a:ext cx="0" cy="0"/>
          <a:chOff x="0" y="0"/>
          <a:chExt cx="0" cy="0"/>
        </a:xfrm>
      </p:grpSpPr>
      <p:sp>
        <p:nvSpPr>
          <p:cNvPr id="8" name="Platshållare för bild 7"/>
          <p:cNvSpPr>
            <a:spLocks noGrp="1"/>
          </p:cNvSpPr>
          <p:nvPr>
            <p:ph type="pic" sz="quarter" idx="13" hasCustomPrompt="1"/>
          </p:nvPr>
        </p:nvSpPr>
        <p:spPr>
          <a:xfrm>
            <a:off x="179868" y="1367999"/>
            <a:ext cx="8763480" cy="4824000"/>
          </a:xfrm>
          <a:solidFill>
            <a:schemeClr val="bg1">
              <a:lumMod val="95000"/>
            </a:schemeClr>
          </a:solidFill>
        </p:spPr>
        <p:txBody>
          <a:bodyPr lIns="180000" tIns="180000"/>
          <a:lstStyle>
            <a:lvl1pPr marL="180000" marR="0" indent="-180000" algn="l" defTabSz="457200" rtl="0" eaLnBrk="1" fontAlgn="auto" latinLnBrk="0" hangingPunct="1">
              <a:lnSpc>
                <a:spcPct val="100000"/>
              </a:lnSpc>
              <a:spcBef>
                <a:spcPts val="0"/>
              </a:spcBef>
              <a:spcAft>
                <a:spcPts val="1500"/>
              </a:spcAft>
              <a:buClrTx/>
              <a:buSzTx/>
              <a:buFont typeface="Arial"/>
              <a:buChar char="•"/>
              <a:tabLst/>
              <a:defRPr sz="1200" i="1">
                <a:solidFill>
                  <a:schemeClr val="tx1"/>
                </a:solidFill>
              </a:defRPr>
            </a:lvl1pPr>
          </a:lstStyle>
          <a:p>
            <a:r>
              <a:rPr lang="sv-SE" dirty="0" smtClean="0"/>
              <a:t>Klicka på ikonen för att infoga bild.</a:t>
            </a:r>
          </a:p>
          <a:p>
            <a:endParaRPr lang="sv-SE" dirty="0" smtClean="0"/>
          </a:p>
        </p:txBody>
      </p:sp>
      <p:sp>
        <p:nvSpPr>
          <p:cNvPr id="9" name="Rubrik 8"/>
          <p:cNvSpPr>
            <a:spLocks noGrp="1"/>
          </p:cNvSpPr>
          <p:nvPr>
            <p:ph type="title" hasCustomPrompt="1"/>
          </p:nvPr>
        </p:nvSpPr>
        <p:spPr/>
        <p:txBody>
          <a:bodyPr/>
          <a:lstStyle/>
          <a:p>
            <a:r>
              <a:rPr lang="sv-SE" dirty="0" smtClean="0"/>
              <a:t>Rubrik </a:t>
            </a:r>
            <a:r>
              <a:rPr lang="sv-SE" dirty="0" err="1" smtClean="0"/>
              <a:t>rubrik</a:t>
            </a:r>
            <a:r>
              <a:rPr lang="sv-SE" dirty="0" smtClean="0"/>
              <a:t> </a:t>
            </a:r>
            <a:r>
              <a:rPr lang="sv-SE" dirty="0" err="1" smtClean="0"/>
              <a:t>rubrik</a:t>
            </a:r>
            <a:endParaRPr lang="sv-SE" dirty="0"/>
          </a:p>
        </p:txBody>
      </p:sp>
      <p:sp>
        <p:nvSpPr>
          <p:cNvPr id="2" name="Platshållare för bildnummer 1"/>
          <p:cNvSpPr>
            <a:spLocks noGrp="1"/>
          </p:cNvSpPr>
          <p:nvPr>
            <p:ph type="sldNum" sz="quarter" idx="14"/>
          </p:nvPr>
        </p:nvSpPr>
        <p:spPr/>
        <p:txBody>
          <a:bodyPr/>
          <a:lstStyle/>
          <a:p>
            <a:fld id="{CCB980A4-8073-2E47-BD49-CDC58DACAC28}" type="slidenum">
              <a:rPr lang="sv-SE" smtClean="0"/>
              <a:pPr/>
              <a:t>‹#›</a:t>
            </a:fld>
            <a:endParaRPr lang="sv-SE" dirty="0"/>
          </a:p>
        </p:txBody>
      </p:sp>
    </p:spTree>
    <p:extLst>
      <p:ext uri="{BB962C8B-B14F-4D97-AF65-F5344CB8AC3E}">
        <p14:creationId xmlns="" xmlns:p14="http://schemas.microsoft.com/office/powerpoint/2010/main" val="2934426288"/>
      </p:ext>
    </p:extLst>
  </p:cSld>
  <p:clrMapOvr>
    <a:masterClrMapping/>
  </p:clrMapOvr>
  <p:transition spd="med">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ubrik, text +  bild - helsida">
    <p:spTree>
      <p:nvGrpSpPr>
        <p:cNvPr id="1" name=""/>
        <p:cNvGrpSpPr/>
        <p:nvPr/>
      </p:nvGrpSpPr>
      <p:grpSpPr>
        <a:xfrm>
          <a:off x="0" y="0"/>
          <a:ext cx="0" cy="0"/>
          <a:chOff x="0" y="0"/>
          <a:chExt cx="0" cy="0"/>
        </a:xfrm>
      </p:grpSpPr>
      <p:sp>
        <p:nvSpPr>
          <p:cNvPr id="8" name="Platshållare för bild 7"/>
          <p:cNvSpPr>
            <a:spLocks noGrp="1"/>
          </p:cNvSpPr>
          <p:nvPr>
            <p:ph type="pic" sz="quarter" idx="13" hasCustomPrompt="1"/>
          </p:nvPr>
        </p:nvSpPr>
        <p:spPr>
          <a:xfrm>
            <a:off x="179868" y="1367999"/>
            <a:ext cx="8763480" cy="4824000"/>
          </a:xfrm>
          <a:solidFill>
            <a:schemeClr val="bg1">
              <a:lumMod val="95000"/>
            </a:schemeClr>
          </a:solidFill>
        </p:spPr>
        <p:txBody>
          <a:bodyPr lIns="180000" tIns="180000"/>
          <a:lstStyle>
            <a:lvl1pPr marL="180000" marR="0" indent="-180000" algn="l" defTabSz="457200" rtl="0" eaLnBrk="1" fontAlgn="auto" latinLnBrk="0" hangingPunct="1">
              <a:lnSpc>
                <a:spcPct val="100000"/>
              </a:lnSpc>
              <a:spcBef>
                <a:spcPts val="0"/>
              </a:spcBef>
              <a:spcAft>
                <a:spcPts val="1500"/>
              </a:spcAft>
              <a:buClrTx/>
              <a:buSzTx/>
              <a:buFont typeface="Arial"/>
              <a:buChar char="•"/>
              <a:tabLst/>
              <a:defRPr sz="1200" i="1">
                <a:solidFill>
                  <a:schemeClr val="tx1"/>
                </a:solidFill>
              </a:defRPr>
            </a:lvl1pPr>
          </a:lstStyle>
          <a:p>
            <a:r>
              <a:rPr lang="sv-SE" dirty="0" smtClean="0"/>
              <a:t>Klicka på ikonen för att infoga bild.</a:t>
            </a:r>
          </a:p>
          <a:p>
            <a:endParaRPr lang="sv-SE" dirty="0" smtClean="0"/>
          </a:p>
        </p:txBody>
      </p:sp>
      <p:sp>
        <p:nvSpPr>
          <p:cNvPr id="9" name="Rubrik 8"/>
          <p:cNvSpPr>
            <a:spLocks noGrp="1"/>
          </p:cNvSpPr>
          <p:nvPr>
            <p:ph type="title" hasCustomPrompt="1"/>
          </p:nvPr>
        </p:nvSpPr>
        <p:spPr/>
        <p:txBody>
          <a:bodyPr/>
          <a:lstStyle/>
          <a:p>
            <a:r>
              <a:rPr lang="sv-SE" dirty="0" smtClean="0"/>
              <a:t>Rubrik </a:t>
            </a:r>
            <a:r>
              <a:rPr lang="sv-SE" dirty="0" err="1" smtClean="0"/>
              <a:t>rubrik</a:t>
            </a:r>
            <a:r>
              <a:rPr lang="sv-SE" dirty="0" smtClean="0"/>
              <a:t> </a:t>
            </a:r>
            <a:r>
              <a:rPr lang="sv-SE" dirty="0" err="1" smtClean="0"/>
              <a:t>rubrik</a:t>
            </a:r>
            <a:endParaRPr lang="sv-SE" dirty="0"/>
          </a:p>
        </p:txBody>
      </p:sp>
      <p:sp>
        <p:nvSpPr>
          <p:cNvPr id="2" name="Platshållare för bildnummer 1"/>
          <p:cNvSpPr>
            <a:spLocks noGrp="1"/>
          </p:cNvSpPr>
          <p:nvPr>
            <p:ph type="sldNum" sz="quarter" idx="14"/>
          </p:nvPr>
        </p:nvSpPr>
        <p:spPr/>
        <p:txBody>
          <a:bodyPr/>
          <a:lstStyle/>
          <a:p>
            <a:fld id="{CCB980A4-8073-2E47-BD49-CDC58DACAC28}" type="slidenum">
              <a:rPr lang="sv-SE" smtClean="0"/>
              <a:pPr/>
              <a:t>‹#›</a:t>
            </a:fld>
            <a:endParaRPr lang="sv-SE" dirty="0"/>
          </a:p>
        </p:txBody>
      </p:sp>
      <p:sp>
        <p:nvSpPr>
          <p:cNvPr id="6" name="Platshållare för text 4"/>
          <p:cNvSpPr>
            <a:spLocks noGrp="1"/>
          </p:cNvSpPr>
          <p:nvPr>
            <p:ph type="body" sz="quarter" idx="16" hasCustomPrompt="1"/>
          </p:nvPr>
        </p:nvSpPr>
        <p:spPr>
          <a:xfrm>
            <a:off x="4859594" y="2507994"/>
            <a:ext cx="3583858" cy="2757487"/>
          </a:xfrm>
        </p:spPr>
        <p:txBody>
          <a:bodyPr/>
          <a:lstStyle>
            <a:lvl1pPr>
              <a:defRPr b="1"/>
            </a:lvl1pPr>
            <a:lvl2pPr>
              <a:defRPr b="1"/>
            </a:lvl2pPr>
            <a:lvl3pPr>
              <a:defRPr b="1"/>
            </a:lvl3pPr>
            <a:lvl4pPr>
              <a:defRPr b="1"/>
            </a:lvl4pPr>
            <a:lvl5pPr>
              <a:defRPr b="1"/>
            </a:lvl5pPr>
          </a:lstStyle>
          <a:p>
            <a:pPr lvl="0"/>
            <a:r>
              <a:rPr lang="en-US" dirty="0" smtClean="0"/>
              <a:t>Text </a:t>
            </a:r>
            <a:r>
              <a:rPr lang="en-US" dirty="0" err="1" smtClean="0"/>
              <a:t>text</a:t>
            </a:r>
            <a:r>
              <a:rPr lang="en-US" dirty="0" smtClean="0"/>
              <a:t> </a:t>
            </a:r>
            <a:r>
              <a:rPr lang="en-US" dirty="0" err="1" smtClean="0"/>
              <a:t>text</a:t>
            </a:r>
            <a:r>
              <a:rPr lang="en-US" dirty="0" smtClean="0"/>
              <a:t> </a:t>
            </a:r>
            <a:r>
              <a:rPr lang="en-US" dirty="0" err="1" smtClean="0"/>
              <a:t>text</a:t>
            </a:r>
            <a:r>
              <a:rPr lang="en-US" dirty="0" smtClean="0"/>
              <a:t> </a:t>
            </a:r>
            <a:r>
              <a:rPr lang="en-US" dirty="0" err="1" smtClean="0"/>
              <a:t>text</a:t>
            </a:r>
            <a:endParaRPr lang="en-US" dirty="0" smtClean="0"/>
          </a:p>
          <a:p>
            <a:pPr lvl="1"/>
            <a:r>
              <a:rPr lang="sv-SE" dirty="0" smtClean="0"/>
              <a:t>Nivå två</a:t>
            </a:r>
          </a:p>
          <a:p>
            <a:pPr lvl="2"/>
            <a:r>
              <a:rPr lang="sv-SE" dirty="0" smtClean="0"/>
              <a:t>Nivå tre</a:t>
            </a:r>
          </a:p>
          <a:p>
            <a:pPr lvl="3"/>
            <a:r>
              <a:rPr lang="sv-SE" dirty="0" smtClean="0"/>
              <a:t>Nivå fyra</a:t>
            </a:r>
          </a:p>
          <a:p>
            <a:pPr lvl="4"/>
            <a:r>
              <a:rPr lang="sv-SE" dirty="0" smtClean="0"/>
              <a:t>Nivå fem</a:t>
            </a:r>
            <a:endParaRPr lang="sv-SE" dirty="0"/>
          </a:p>
        </p:txBody>
      </p:sp>
    </p:spTree>
    <p:extLst>
      <p:ext uri="{BB962C8B-B14F-4D97-AF65-F5344CB8AC3E}">
        <p14:creationId xmlns="" xmlns:p14="http://schemas.microsoft.com/office/powerpoint/2010/main" val="2614402433"/>
      </p:ext>
    </p:extLst>
  </p:cSld>
  <p:clrMapOvr>
    <a:masterClrMapping/>
  </p:clrMapOvr>
  <p:transition spd="med">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ubrik + grafik - helsida">
    <p:spTree>
      <p:nvGrpSpPr>
        <p:cNvPr id="1" name=""/>
        <p:cNvGrpSpPr/>
        <p:nvPr/>
      </p:nvGrpSpPr>
      <p:grpSpPr>
        <a:xfrm>
          <a:off x="0" y="0"/>
          <a:ext cx="0" cy="0"/>
          <a:chOff x="0" y="0"/>
          <a:chExt cx="0" cy="0"/>
        </a:xfrm>
      </p:grpSpPr>
      <p:sp>
        <p:nvSpPr>
          <p:cNvPr id="7" name="Platshållare för bildnummer 6"/>
          <p:cNvSpPr>
            <a:spLocks noGrp="1"/>
          </p:cNvSpPr>
          <p:nvPr>
            <p:ph type="sldNum" sz="quarter" idx="15"/>
          </p:nvPr>
        </p:nvSpPr>
        <p:spPr/>
        <p:txBody>
          <a:bodyPr/>
          <a:lstStyle/>
          <a:p>
            <a:fld id="{CCB980A4-8073-2E47-BD49-CDC58DACAC28}" type="slidenum">
              <a:rPr lang="sv-SE" smtClean="0"/>
              <a:pPr/>
              <a:t>‹#›</a:t>
            </a:fld>
            <a:endParaRPr lang="sv-SE" dirty="0"/>
          </a:p>
        </p:txBody>
      </p:sp>
      <p:sp>
        <p:nvSpPr>
          <p:cNvPr id="11" name="Platshållare för innehåll 10"/>
          <p:cNvSpPr>
            <a:spLocks noGrp="1"/>
          </p:cNvSpPr>
          <p:nvPr>
            <p:ph sz="quarter" idx="16" hasCustomPrompt="1"/>
          </p:nvPr>
        </p:nvSpPr>
        <p:spPr>
          <a:xfrm>
            <a:off x="179387" y="1368000"/>
            <a:ext cx="8763959" cy="4824000"/>
          </a:xfrm>
          <a:solidFill>
            <a:schemeClr val="bg1">
              <a:lumMod val="95000"/>
            </a:schemeClr>
          </a:solidFill>
        </p:spPr>
        <p:txBody>
          <a:bodyPr lIns="180000" tIns="180000"/>
          <a:lstStyle>
            <a:lvl1pPr marL="179388" indent="-179388">
              <a:defRPr sz="1200" i="1">
                <a:solidFill>
                  <a:schemeClr val="tx1"/>
                </a:solidFill>
              </a:defRPr>
            </a:lvl1pPr>
            <a:lvl2pPr marL="712788" indent="-266700">
              <a:defRPr sz="2000"/>
            </a:lvl2pPr>
            <a:lvl3pPr marL="712788" indent="-266700">
              <a:defRPr sz="1600"/>
            </a:lvl3pPr>
            <a:lvl4pPr marL="712788" indent="-266700">
              <a:defRPr sz="1600"/>
            </a:lvl4pPr>
            <a:lvl5pPr marL="712788" indent="-266700">
              <a:defRPr sz="1600"/>
            </a:lvl5pPr>
          </a:lstStyle>
          <a:p>
            <a:pPr lvl="0"/>
            <a:r>
              <a:rPr lang="sv-SE" dirty="0" smtClean="0"/>
              <a:t>Klicka på en av ikonerna för att infoga bild, diagram, film etc.</a:t>
            </a:r>
            <a:endParaRPr lang="sv-SE" dirty="0"/>
          </a:p>
        </p:txBody>
      </p:sp>
      <p:sp>
        <p:nvSpPr>
          <p:cNvPr id="4" name="Rubrik 3"/>
          <p:cNvSpPr>
            <a:spLocks noGrp="1"/>
          </p:cNvSpPr>
          <p:nvPr>
            <p:ph type="title" hasCustomPrompt="1"/>
          </p:nvPr>
        </p:nvSpPr>
        <p:spPr/>
        <p:txBody>
          <a:bodyPr/>
          <a:lstStyle/>
          <a:p>
            <a:r>
              <a:rPr lang="sv-SE" dirty="0" smtClean="0"/>
              <a:t>Rubrik </a:t>
            </a:r>
            <a:r>
              <a:rPr lang="sv-SE" dirty="0" err="1" smtClean="0"/>
              <a:t>rubrik</a:t>
            </a:r>
            <a:r>
              <a:rPr lang="sv-SE" dirty="0" smtClean="0"/>
              <a:t> </a:t>
            </a:r>
            <a:r>
              <a:rPr lang="sv-SE" dirty="0" err="1" smtClean="0"/>
              <a:t>rubrik</a:t>
            </a:r>
            <a:endParaRPr lang="sv-SE" dirty="0"/>
          </a:p>
        </p:txBody>
      </p:sp>
    </p:spTree>
    <p:extLst>
      <p:ext uri="{BB962C8B-B14F-4D97-AF65-F5344CB8AC3E}">
        <p14:creationId xmlns="" xmlns:p14="http://schemas.microsoft.com/office/powerpoint/2010/main" val="164005436"/>
      </p:ext>
    </p:extLst>
  </p:cSld>
  <p:clrMapOvr>
    <a:masterClrMapping/>
  </p:clrMapOvr>
  <p:transition spd="med">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ild + text höger">
    <p:spTree>
      <p:nvGrpSpPr>
        <p:cNvPr id="1" name=""/>
        <p:cNvGrpSpPr/>
        <p:nvPr/>
      </p:nvGrpSpPr>
      <p:grpSpPr>
        <a:xfrm>
          <a:off x="0" y="0"/>
          <a:ext cx="0" cy="0"/>
          <a:chOff x="0" y="0"/>
          <a:chExt cx="0" cy="0"/>
        </a:xfrm>
      </p:grpSpPr>
      <p:sp>
        <p:nvSpPr>
          <p:cNvPr id="4" name="Platshållare för bildnummer 3"/>
          <p:cNvSpPr>
            <a:spLocks noGrp="1"/>
          </p:cNvSpPr>
          <p:nvPr>
            <p:ph type="sldNum" sz="quarter" idx="11"/>
          </p:nvPr>
        </p:nvSpPr>
        <p:spPr/>
        <p:txBody>
          <a:bodyPr/>
          <a:lstStyle/>
          <a:p>
            <a:fld id="{CCB980A4-8073-2E47-BD49-CDC58DACAC28}" type="slidenum">
              <a:rPr lang="sv-SE" smtClean="0"/>
              <a:pPr/>
              <a:t>‹#›</a:t>
            </a:fld>
            <a:endParaRPr lang="sv-SE" dirty="0"/>
          </a:p>
        </p:txBody>
      </p:sp>
      <p:sp>
        <p:nvSpPr>
          <p:cNvPr id="10" name="Platshållare för bild 9"/>
          <p:cNvSpPr>
            <a:spLocks noGrp="1"/>
          </p:cNvSpPr>
          <p:nvPr>
            <p:ph type="pic" sz="quarter" idx="12" hasCustomPrompt="1"/>
          </p:nvPr>
        </p:nvSpPr>
        <p:spPr>
          <a:xfrm>
            <a:off x="179866" y="1368000"/>
            <a:ext cx="3060000" cy="4824000"/>
          </a:xfrm>
          <a:solidFill>
            <a:schemeClr val="bg1">
              <a:lumMod val="95000"/>
            </a:schemeClr>
          </a:solidFill>
          <a:ln>
            <a:noFill/>
          </a:ln>
        </p:spPr>
        <p:txBody>
          <a:bodyPr lIns="180000" tIns="180000"/>
          <a:lstStyle>
            <a:lvl1pPr>
              <a:defRPr sz="1200" i="1">
                <a:solidFill>
                  <a:schemeClr val="tx1"/>
                </a:solidFill>
              </a:defRPr>
            </a:lvl1pPr>
          </a:lstStyle>
          <a:p>
            <a:r>
              <a:rPr lang="sv-SE" dirty="0" smtClean="0"/>
              <a:t>Klicka på ikonen för att infoga bild.</a:t>
            </a:r>
          </a:p>
        </p:txBody>
      </p:sp>
      <p:sp>
        <p:nvSpPr>
          <p:cNvPr id="13" name="Platshållare för text 12"/>
          <p:cNvSpPr>
            <a:spLocks noGrp="1"/>
          </p:cNvSpPr>
          <p:nvPr>
            <p:ph type="body" sz="quarter" idx="13" hasCustomPrompt="1"/>
          </p:nvPr>
        </p:nvSpPr>
        <p:spPr>
          <a:xfrm>
            <a:off x="3581057" y="1440000"/>
            <a:ext cx="5040000" cy="4694989"/>
          </a:xfrm>
        </p:spPr>
        <p:txBody>
          <a:bodyPr/>
          <a:lstStyle/>
          <a:p>
            <a:pPr lvl="0"/>
            <a:r>
              <a:rPr lang="en-US" dirty="0" smtClean="0"/>
              <a:t>Text </a:t>
            </a:r>
            <a:r>
              <a:rPr lang="en-US" dirty="0" err="1" smtClean="0"/>
              <a:t>text</a:t>
            </a:r>
            <a:r>
              <a:rPr lang="en-US" dirty="0" smtClean="0"/>
              <a:t> </a:t>
            </a:r>
            <a:r>
              <a:rPr lang="en-US" dirty="0" err="1" smtClean="0"/>
              <a:t>text</a:t>
            </a:r>
            <a:r>
              <a:rPr lang="en-US" dirty="0" smtClean="0"/>
              <a:t> </a:t>
            </a:r>
            <a:r>
              <a:rPr lang="en-US" dirty="0" err="1" smtClean="0"/>
              <a:t>text</a:t>
            </a:r>
            <a:r>
              <a:rPr lang="en-US" dirty="0" smtClean="0"/>
              <a:t> </a:t>
            </a:r>
            <a:r>
              <a:rPr lang="en-US" dirty="0" err="1" smtClean="0"/>
              <a:t>text</a:t>
            </a:r>
            <a:endParaRPr lang="en-US" dirty="0" smtClean="0"/>
          </a:p>
          <a:p>
            <a:pPr lvl="1"/>
            <a:r>
              <a:rPr lang="sv-SE" dirty="0" smtClean="0"/>
              <a:t>Nivå två</a:t>
            </a:r>
          </a:p>
          <a:p>
            <a:pPr lvl="2"/>
            <a:r>
              <a:rPr lang="sv-SE" dirty="0" smtClean="0"/>
              <a:t>Nivå tre</a:t>
            </a:r>
          </a:p>
          <a:p>
            <a:pPr lvl="3"/>
            <a:r>
              <a:rPr lang="sv-SE" dirty="0" smtClean="0"/>
              <a:t>Nivå fyra</a:t>
            </a:r>
          </a:p>
          <a:p>
            <a:pPr lvl="4"/>
            <a:r>
              <a:rPr lang="sv-SE" dirty="0" smtClean="0"/>
              <a:t>Nivå fem</a:t>
            </a:r>
            <a:endParaRPr lang="sv-SE" dirty="0"/>
          </a:p>
        </p:txBody>
      </p:sp>
      <p:sp>
        <p:nvSpPr>
          <p:cNvPr id="5" name="Rubrik 4"/>
          <p:cNvSpPr>
            <a:spLocks noGrp="1"/>
          </p:cNvSpPr>
          <p:nvPr>
            <p:ph type="title" hasCustomPrompt="1"/>
          </p:nvPr>
        </p:nvSpPr>
        <p:spPr/>
        <p:txBody>
          <a:bodyPr/>
          <a:lstStyle/>
          <a:p>
            <a:r>
              <a:rPr lang="sv-SE" dirty="0" smtClean="0"/>
              <a:t>Rubrik </a:t>
            </a:r>
            <a:r>
              <a:rPr lang="sv-SE" dirty="0" err="1" smtClean="0"/>
              <a:t>rubrik</a:t>
            </a:r>
            <a:r>
              <a:rPr lang="sv-SE" dirty="0" smtClean="0"/>
              <a:t> </a:t>
            </a:r>
            <a:r>
              <a:rPr lang="sv-SE" dirty="0" err="1" smtClean="0"/>
              <a:t>rubrik</a:t>
            </a:r>
            <a:endParaRPr lang="sv-SE" dirty="0"/>
          </a:p>
        </p:txBody>
      </p:sp>
    </p:spTree>
    <p:extLst>
      <p:ext uri="{BB962C8B-B14F-4D97-AF65-F5344CB8AC3E}">
        <p14:creationId xmlns="" xmlns:p14="http://schemas.microsoft.com/office/powerpoint/2010/main" val="665383926"/>
      </p:ext>
    </p:extLst>
  </p:cSld>
  <p:clrMapOvr>
    <a:masterClrMapping/>
  </p:clrMapOvr>
  <p:transition spd="med">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ild + text vänster">
    <p:spTree>
      <p:nvGrpSpPr>
        <p:cNvPr id="1" name=""/>
        <p:cNvGrpSpPr/>
        <p:nvPr/>
      </p:nvGrpSpPr>
      <p:grpSpPr>
        <a:xfrm>
          <a:off x="0" y="0"/>
          <a:ext cx="0" cy="0"/>
          <a:chOff x="0" y="0"/>
          <a:chExt cx="0" cy="0"/>
        </a:xfrm>
      </p:grpSpPr>
      <p:sp>
        <p:nvSpPr>
          <p:cNvPr id="4" name="Platshållare för bildnummer 3"/>
          <p:cNvSpPr>
            <a:spLocks noGrp="1"/>
          </p:cNvSpPr>
          <p:nvPr>
            <p:ph type="sldNum" sz="quarter" idx="11"/>
          </p:nvPr>
        </p:nvSpPr>
        <p:spPr/>
        <p:txBody>
          <a:bodyPr/>
          <a:lstStyle/>
          <a:p>
            <a:fld id="{CCB980A4-8073-2E47-BD49-CDC58DACAC28}" type="slidenum">
              <a:rPr lang="sv-SE" smtClean="0"/>
              <a:pPr/>
              <a:t>‹#›</a:t>
            </a:fld>
            <a:endParaRPr lang="sv-SE" dirty="0"/>
          </a:p>
        </p:txBody>
      </p:sp>
      <p:sp>
        <p:nvSpPr>
          <p:cNvPr id="10" name="Platshållare för bild 9"/>
          <p:cNvSpPr>
            <a:spLocks noGrp="1"/>
          </p:cNvSpPr>
          <p:nvPr>
            <p:ph type="pic" sz="quarter" idx="12" hasCustomPrompt="1"/>
          </p:nvPr>
        </p:nvSpPr>
        <p:spPr>
          <a:xfrm>
            <a:off x="5888914" y="1368000"/>
            <a:ext cx="3060000" cy="4824000"/>
          </a:xfrm>
          <a:solidFill>
            <a:schemeClr val="bg1">
              <a:lumMod val="95000"/>
            </a:schemeClr>
          </a:solidFill>
          <a:ln>
            <a:noFill/>
          </a:ln>
        </p:spPr>
        <p:txBody>
          <a:bodyPr lIns="180000" tIns="180000"/>
          <a:lstStyle>
            <a:lvl1pPr>
              <a:defRPr sz="1200" i="1" baseline="0">
                <a:solidFill>
                  <a:schemeClr val="tx1"/>
                </a:solidFill>
              </a:defRPr>
            </a:lvl1pPr>
          </a:lstStyle>
          <a:p>
            <a:r>
              <a:rPr lang="sv-SE" dirty="0" smtClean="0"/>
              <a:t>Klicka på ikonen för att infoga bild.</a:t>
            </a:r>
          </a:p>
        </p:txBody>
      </p:sp>
      <p:sp>
        <p:nvSpPr>
          <p:cNvPr id="13" name="Platshållare för text 12"/>
          <p:cNvSpPr>
            <a:spLocks noGrp="1"/>
          </p:cNvSpPr>
          <p:nvPr>
            <p:ph type="body" sz="quarter" idx="13" hasCustomPrompt="1"/>
          </p:nvPr>
        </p:nvSpPr>
        <p:spPr>
          <a:xfrm>
            <a:off x="522000" y="1440000"/>
            <a:ext cx="5040000" cy="4694400"/>
          </a:xfrm>
        </p:spPr>
        <p:txBody>
          <a:bodyPr/>
          <a:lstStyle/>
          <a:p>
            <a:pPr lvl="0"/>
            <a:r>
              <a:rPr lang="en-US" dirty="0" smtClean="0"/>
              <a:t>Text </a:t>
            </a:r>
            <a:r>
              <a:rPr lang="en-US" dirty="0" err="1" smtClean="0"/>
              <a:t>text</a:t>
            </a:r>
            <a:r>
              <a:rPr lang="en-US" dirty="0" smtClean="0"/>
              <a:t> </a:t>
            </a:r>
            <a:r>
              <a:rPr lang="en-US" dirty="0" err="1" smtClean="0"/>
              <a:t>text</a:t>
            </a:r>
            <a:r>
              <a:rPr lang="en-US" dirty="0" smtClean="0"/>
              <a:t> </a:t>
            </a:r>
            <a:r>
              <a:rPr lang="en-US" dirty="0" err="1" smtClean="0"/>
              <a:t>text</a:t>
            </a:r>
            <a:r>
              <a:rPr lang="en-US" dirty="0" smtClean="0"/>
              <a:t> </a:t>
            </a:r>
            <a:r>
              <a:rPr lang="en-US" dirty="0" err="1" smtClean="0"/>
              <a:t>text</a:t>
            </a:r>
            <a:endParaRPr lang="en-US" dirty="0" smtClean="0"/>
          </a:p>
          <a:p>
            <a:pPr lvl="1"/>
            <a:r>
              <a:rPr lang="sv-SE" dirty="0" smtClean="0"/>
              <a:t>Nivå två</a:t>
            </a:r>
          </a:p>
          <a:p>
            <a:pPr lvl="2"/>
            <a:r>
              <a:rPr lang="sv-SE" dirty="0" smtClean="0"/>
              <a:t>Nivå tre</a:t>
            </a:r>
          </a:p>
          <a:p>
            <a:pPr lvl="3"/>
            <a:r>
              <a:rPr lang="sv-SE" dirty="0" smtClean="0"/>
              <a:t>Nivå fyra</a:t>
            </a:r>
          </a:p>
          <a:p>
            <a:pPr lvl="4"/>
            <a:r>
              <a:rPr lang="sv-SE" dirty="0" smtClean="0"/>
              <a:t>Nivå fem</a:t>
            </a:r>
            <a:endParaRPr lang="sv-SE" dirty="0"/>
          </a:p>
        </p:txBody>
      </p:sp>
      <p:sp>
        <p:nvSpPr>
          <p:cNvPr id="5" name="Rubrik 4"/>
          <p:cNvSpPr>
            <a:spLocks noGrp="1"/>
          </p:cNvSpPr>
          <p:nvPr>
            <p:ph type="title" hasCustomPrompt="1"/>
          </p:nvPr>
        </p:nvSpPr>
        <p:spPr/>
        <p:txBody>
          <a:bodyPr/>
          <a:lstStyle/>
          <a:p>
            <a:r>
              <a:rPr lang="sv-SE" dirty="0" smtClean="0"/>
              <a:t>Rubrik </a:t>
            </a:r>
            <a:r>
              <a:rPr lang="sv-SE" dirty="0" err="1" smtClean="0"/>
              <a:t>rubrik</a:t>
            </a:r>
            <a:r>
              <a:rPr lang="sv-SE" dirty="0" smtClean="0"/>
              <a:t> </a:t>
            </a:r>
            <a:r>
              <a:rPr lang="sv-SE" dirty="0" err="1" smtClean="0"/>
              <a:t>rubrik</a:t>
            </a:r>
            <a:endParaRPr lang="sv-SE" dirty="0"/>
          </a:p>
        </p:txBody>
      </p:sp>
    </p:spTree>
    <p:extLst>
      <p:ext uri="{BB962C8B-B14F-4D97-AF65-F5344CB8AC3E}">
        <p14:creationId xmlns="" xmlns:p14="http://schemas.microsoft.com/office/powerpoint/2010/main" val="3628318700"/>
      </p:ext>
    </p:extLst>
  </p:cSld>
  <p:clrMapOvr>
    <a:masterClrMapping/>
  </p:clrMapOvr>
  <p:transition spd="med">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ild + grafik höger">
    <p:spTree>
      <p:nvGrpSpPr>
        <p:cNvPr id="1" name=""/>
        <p:cNvGrpSpPr/>
        <p:nvPr/>
      </p:nvGrpSpPr>
      <p:grpSpPr>
        <a:xfrm>
          <a:off x="0" y="0"/>
          <a:ext cx="0" cy="0"/>
          <a:chOff x="0" y="0"/>
          <a:chExt cx="0" cy="0"/>
        </a:xfrm>
      </p:grpSpPr>
      <p:sp>
        <p:nvSpPr>
          <p:cNvPr id="4" name="Platshållare för bildnummer 3"/>
          <p:cNvSpPr>
            <a:spLocks noGrp="1"/>
          </p:cNvSpPr>
          <p:nvPr>
            <p:ph type="sldNum" sz="quarter" idx="11"/>
          </p:nvPr>
        </p:nvSpPr>
        <p:spPr/>
        <p:txBody>
          <a:bodyPr/>
          <a:lstStyle/>
          <a:p>
            <a:fld id="{CCB980A4-8073-2E47-BD49-CDC58DACAC28}" type="slidenum">
              <a:rPr lang="sv-SE" smtClean="0"/>
              <a:pPr/>
              <a:t>‹#›</a:t>
            </a:fld>
            <a:endParaRPr lang="sv-SE" dirty="0"/>
          </a:p>
        </p:txBody>
      </p:sp>
      <p:sp>
        <p:nvSpPr>
          <p:cNvPr id="10" name="Platshållare för bild 9"/>
          <p:cNvSpPr>
            <a:spLocks noGrp="1"/>
          </p:cNvSpPr>
          <p:nvPr>
            <p:ph type="pic" sz="quarter" idx="12" hasCustomPrompt="1"/>
          </p:nvPr>
        </p:nvSpPr>
        <p:spPr>
          <a:xfrm>
            <a:off x="179389" y="1368000"/>
            <a:ext cx="3060000" cy="4824000"/>
          </a:xfrm>
          <a:solidFill>
            <a:schemeClr val="bg1">
              <a:lumMod val="95000"/>
            </a:schemeClr>
          </a:solidFill>
          <a:ln>
            <a:noFill/>
          </a:ln>
        </p:spPr>
        <p:txBody>
          <a:bodyPr lIns="180000" tIns="180000"/>
          <a:lstStyle>
            <a:lvl1pPr>
              <a:defRPr sz="1200" i="1">
                <a:solidFill>
                  <a:schemeClr val="tx1"/>
                </a:solidFill>
              </a:defRPr>
            </a:lvl1pPr>
          </a:lstStyle>
          <a:p>
            <a:r>
              <a:rPr lang="sv-SE" dirty="0" smtClean="0"/>
              <a:t>Klicka på ikonen för att infoga bild.</a:t>
            </a:r>
          </a:p>
        </p:txBody>
      </p:sp>
      <p:sp>
        <p:nvSpPr>
          <p:cNvPr id="5" name="Rubrik 4"/>
          <p:cNvSpPr>
            <a:spLocks noGrp="1"/>
          </p:cNvSpPr>
          <p:nvPr>
            <p:ph type="title" hasCustomPrompt="1"/>
          </p:nvPr>
        </p:nvSpPr>
        <p:spPr/>
        <p:txBody>
          <a:bodyPr/>
          <a:lstStyle/>
          <a:p>
            <a:r>
              <a:rPr lang="sv-SE" dirty="0" smtClean="0"/>
              <a:t>Rubrik </a:t>
            </a:r>
            <a:r>
              <a:rPr lang="sv-SE" dirty="0" err="1" smtClean="0"/>
              <a:t>rubrik</a:t>
            </a:r>
            <a:r>
              <a:rPr lang="sv-SE" dirty="0" smtClean="0"/>
              <a:t> </a:t>
            </a:r>
            <a:r>
              <a:rPr lang="sv-SE" dirty="0" err="1" smtClean="0"/>
              <a:t>rubrik</a:t>
            </a:r>
            <a:endParaRPr lang="sv-SE" dirty="0"/>
          </a:p>
        </p:txBody>
      </p:sp>
      <p:sp>
        <p:nvSpPr>
          <p:cNvPr id="11" name="Platshållare för innehåll 7"/>
          <p:cNvSpPr>
            <a:spLocks noGrp="1"/>
          </p:cNvSpPr>
          <p:nvPr>
            <p:ph sz="quarter" idx="13" hasCustomPrompt="1"/>
          </p:nvPr>
        </p:nvSpPr>
        <p:spPr>
          <a:xfrm>
            <a:off x="3582000" y="1368000"/>
            <a:ext cx="5364000" cy="4824000"/>
          </a:xfrm>
          <a:solidFill>
            <a:schemeClr val="bg1">
              <a:lumMod val="95000"/>
            </a:schemeClr>
          </a:solidFill>
        </p:spPr>
        <p:txBody>
          <a:bodyPr lIns="180000" tIns="180000"/>
          <a:lstStyle>
            <a:lvl1pPr>
              <a:defRPr sz="1200"/>
            </a:lvl1pPr>
          </a:lstStyle>
          <a:p>
            <a:pPr lvl="0"/>
            <a:r>
              <a:rPr lang="sv-SE" dirty="0" smtClean="0"/>
              <a:t>Klicka på en av ikonerna för att infoga bild, diagram, film etc.</a:t>
            </a:r>
          </a:p>
        </p:txBody>
      </p:sp>
    </p:spTree>
    <p:extLst>
      <p:ext uri="{BB962C8B-B14F-4D97-AF65-F5344CB8AC3E}">
        <p14:creationId xmlns="" xmlns:p14="http://schemas.microsoft.com/office/powerpoint/2010/main" val="377501513"/>
      </p:ext>
    </p:extLst>
  </p:cSld>
  <p:clrMapOvr>
    <a:masterClrMapping/>
  </p:clrMapOvr>
  <p:transition spd="med">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ild + grafik vänster">
    <p:spTree>
      <p:nvGrpSpPr>
        <p:cNvPr id="1" name=""/>
        <p:cNvGrpSpPr/>
        <p:nvPr/>
      </p:nvGrpSpPr>
      <p:grpSpPr>
        <a:xfrm>
          <a:off x="0" y="0"/>
          <a:ext cx="0" cy="0"/>
          <a:chOff x="0" y="0"/>
          <a:chExt cx="0" cy="0"/>
        </a:xfrm>
      </p:grpSpPr>
      <p:sp>
        <p:nvSpPr>
          <p:cNvPr id="8" name="Platshållare för innehåll 7"/>
          <p:cNvSpPr>
            <a:spLocks noGrp="1"/>
          </p:cNvSpPr>
          <p:nvPr>
            <p:ph sz="quarter" idx="13" hasCustomPrompt="1"/>
          </p:nvPr>
        </p:nvSpPr>
        <p:spPr>
          <a:xfrm>
            <a:off x="179389" y="1368000"/>
            <a:ext cx="5364000" cy="4824000"/>
          </a:xfrm>
          <a:solidFill>
            <a:schemeClr val="bg1">
              <a:lumMod val="95000"/>
            </a:schemeClr>
          </a:solidFill>
        </p:spPr>
        <p:txBody>
          <a:bodyPr lIns="180000" tIns="180000"/>
          <a:lstStyle>
            <a:lvl1pPr>
              <a:defRPr sz="1200" i="1" baseline="0">
                <a:solidFill>
                  <a:schemeClr val="tx1"/>
                </a:solidFill>
              </a:defRPr>
            </a:lvl1pPr>
          </a:lstStyle>
          <a:p>
            <a:pPr lvl="0"/>
            <a:r>
              <a:rPr lang="sv-SE" dirty="0" smtClean="0"/>
              <a:t>Klicka på en av ikonerna för att infoga bild, diagram, film etc.</a:t>
            </a:r>
            <a:endParaRPr lang="sv-SE" dirty="0"/>
          </a:p>
        </p:txBody>
      </p:sp>
      <p:sp>
        <p:nvSpPr>
          <p:cNvPr id="4" name="Platshållare för bildnummer 3"/>
          <p:cNvSpPr>
            <a:spLocks noGrp="1"/>
          </p:cNvSpPr>
          <p:nvPr>
            <p:ph type="sldNum" sz="quarter" idx="11"/>
          </p:nvPr>
        </p:nvSpPr>
        <p:spPr/>
        <p:txBody>
          <a:bodyPr/>
          <a:lstStyle/>
          <a:p>
            <a:fld id="{CCB980A4-8073-2E47-BD49-CDC58DACAC28}" type="slidenum">
              <a:rPr lang="sv-SE" smtClean="0"/>
              <a:pPr/>
              <a:t>‹#›</a:t>
            </a:fld>
            <a:endParaRPr lang="sv-SE" dirty="0"/>
          </a:p>
        </p:txBody>
      </p:sp>
      <p:sp>
        <p:nvSpPr>
          <p:cNvPr id="10" name="Platshållare för bild 9"/>
          <p:cNvSpPr>
            <a:spLocks noGrp="1"/>
          </p:cNvSpPr>
          <p:nvPr>
            <p:ph type="pic" sz="quarter" idx="12" hasCustomPrompt="1"/>
          </p:nvPr>
        </p:nvSpPr>
        <p:spPr>
          <a:xfrm>
            <a:off x="5889600" y="1367999"/>
            <a:ext cx="3060000" cy="4824000"/>
          </a:xfrm>
          <a:solidFill>
            <a:schemeClr val="bg1">
              <a:lumMod val="95000"/>
            </a:schemeClr>
          </a:solidFill>
          <a:ln>
            <a:noFill/>
          </a:ln>
        </p:spPr>
        <p:txBody>
          <a:bodyPr lIns="180000" tIns="180000"/>
          <a:lstStyle>
            <a:lvl1pPr>
              <a:defRPr sz="1200" i="1">
                <a:solidFill>
                  <a:schemeClr val="tx1"/>
                </a:solidFill>
              </a:defRPr>
            </a:lvl1pPr>
          </a:lstStyle>
          <a:p>
            <a:r>
              <a:rPr lang="sv-SE" dirty="0" smtClean="0"/>
              <a:t>Klicka på ikonen för att infoga bild.</a:t>
            </a:r>
          </a:p>
        </p:txBody>
      </p:sp>
      <p:sp>
        <p:nvSpPr>
          <p:cNvPr id="5" name="Rubrik 4"/>
          <p:cNvSpPr>
            <a:spLocks noGrp="1"/>
          </p:cNvSpPr>
          <p:nvPr>
            <p:ph type="title" hasCustomPrompt="1"/>
          </p:nvPr>
        </p:nvSpPr>
        <p:spPr/>
        <p:txBody>
          <a:bodyPr/>
          <a:lstStyle/>
          <a:p>
            <a:r>
              <a:rPr lang="sv-SE" dirty="0" smtClean="0"/>
              <a:t>Rubrik </a:t>
            </a:r>
            <a:r>
              <a:rPr lang="sv-SE" dirty="0" err="1" smtClean="0"/>
              <a:t>rubrik</a:t>
            </a:r>
            <a:r>
              <a:rPr lang="sv-SE" dirty="0" smtClean="0"/>
              <a:t> </a:t>
            </a:r>
            <a:r>
              <a:rPr lang="sv-SE" dirty="0" err="1" smtClean="0"/>
              <a:t>rubrik</a:t>
            </a:r>
            <a:endParaRPr lang="sv-SE" dirty="0"/>
          </a:p>
        </p:txBody>
      </p:sp>
    </p:spTree>
    <p:extLst>
      <p:ext uri="{BB962C8B-B14F-4D97-AF65-F5344CB8AC3E}">
        <p14:creationId xmlns="" xmlns:p14="http://schemas.microsoft.com/office/powerpoint/2010/main" val="2002246433"/>
      </p:ext>
    </p:extLst>
  </p:cSld>
  <p:clrMapOvr>
    <a:masterClrMapping/>
  </p:clrMapOvr>
  <p:transition spd="med">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 name="Bildobjekt 10" descr="GBGstad-PPT-BKGR.jpg"/>
          <p:cNvPicPr>
            <a:picLocks noChangeAspect="1"/>
          </p:cNvPicPr>
          <p:nvPr/>
        </p:nvPicPr>
        <p:blipFill>
          <a:blip r:embed="rId14" cstate="screen"/>
          <a:srcRect/>
          <a:stretch>
            <a:fillRect/>
          </a:stretch>
        </p:blipFill>
        <p:spPr>
          <a:xfrm flipH="1">
            <a:off x="0" y="6095563"/>
            <a:ext cx="9143997" cy="762435"/>
          </a:xfrm>
          <a:prstGeom prst="rect">
            <a:avLst/>
          </a:prstGeom>
        </p:spPr>
      </p:pic>
      <p:sp>
        <p:nvSpPr>
          <p:cNvPr id="2" name="Platshållare för rubrik 1"/>
          <p:cNvSpPr>
            <a:spLocks noGrp="1"/>
          </p:cNvSpPr>
          <p:nvPr>
            <p:ph type="title"/>
          </p:nvPr>
        </p:nvSpPr>
        <p:spPr>
          <a:xfrm>
            <a:off x="522000" y="475702"/>
            <a:ext cx="6738950" cy="695069"/>
          </a:xfrm>
          <a:prstGeom prst="rect">
            <a:avLst/>
          </a:prstGeom>
        </p:spPr>
        <p:txBody>
          <a:bodyPr vert="horz" lIns="0" tIns="0" rIns="0" bIns="0" rtlCol="0" anchor="ctr" anchorCtr="0">
            <a:noAutofit/>
          </a:bodyPr>
          <a:lstStyle/>
          <a:p>
            <a:r>
              <a:rPr lang="sv-SE" dirty="0" smtClean="0"/>
              <a:t>Rubrik </a:t>
            </a:r>
            <a:r>
              <a:rPr lang="sv-SE" dirty="0" err="1" smtClean="0"/>
              <a:t>rubrik</a:t>
            </a:r>
            <a:r>
              <a:rPr lang="sv-SE" dirty="0" smtClean="0"/>
              <a:t> </a:t>
            </a:r>
            <a:r>
              <a:rPr lang="sv-SE" dirty="0" err="1" smtClean="0"/>
              <a:t>rubrik</a:t>
            </a:r>
            <a:endParaRPr lang="sv-SE" dirty="0"/>
          </a:p>
        </p:txBody>
      </p:sp>
      <p:sp>
        <p:nvSpPr>
          <p:cNvPr id="3" name="Platshållare för text 2"/>
          <p:cNvSpPr>
            <a:spLocks noGrp="1"/>
          </p:cNvSpPr>
          <p:nvPr>
            <p:ph type="body" idx="1"/>
          </p:nvPr>
        </p:nvSpPr>
        <p:spPr>
          <a:xfrm>
            <a:off x="522000" y="1569600"/>
            <a:ext cx="8028000" cy="4525963"/>
          </a:xfrm>
          <a:prstGeom prst="rect">
            <a:avLst/>
          </a:prstGeom>
        </p:spPr>
        <p:txBody>
          <a:bodyPr vert="horz" lIns="0" tIns="0" rIns="0" bIns="0" rtlCol="0" anchor="t" anchorCtr="0">
            <a:noAutofit/>
          </a:bodyPr>
          <a:lstStyle/>
          <a:p>
            <a:pPr lvl="0"/>
            <a:r>
              <a:rPr lang="sv-SE" dirty="0" smtClean="0"/>
              <a:t>Klicka här för att ändra format på bakgrundstexten</a:t>
            </a:r>
          </a:p>
          <a:p>
            <a:pPr lvl="1"/>
            <a:r>
              <a:rPr lang="sv-SE" dirty="0" smtClean="0"/>
              <a:t>Nivå två</a:t>
            </a:r>
          </a:p>
          <a:p>
            <a:pPr lvl="2"/>
            <a:r>
              <a:rPr lang="sv-SE" dirty="0" smtClean="0"/>
              <a:t>Nivå tre</a:t>
            </a:r>
          </a:p>
          <a:p>
            <a:pPr lvl="3"/>
            <a:r>
              <a:rPr lang="sv-SE" dirty="0" smtClean="0"/>
              <a:t>Nivå fyra</a:t>
            </a:r>
          </a:p>
          <a:p>
            <a:pPr lvl="4"/>
            <a:r>
              <a:rPr lang="sv-SE" dirty="0" smtClean="0"/>
              <a:t>Nivå fem</a:t>
            </a:r>
            <a:endParaRPr lang="sv-SE" dirty="0"/>
          </a:p>
        </p:txBody>
      </p:sp>
      <p:sp>
        <p:nvSpPr>
          <p:cNvPr id="6" name="Platshållare för bildnummer 5"/>
          <p:cNvSpPr>
            <a:spLocks noGrp="1"/>
          </p:cNvSpPr>
          <p:nvPr>
            <p:ph type="sldNum" sz="quarter" idx="4"/>
          </p:nvPr>
        </p:nvSpPr>
        <p:spPr>
          <a:xfrm>
            <a:off x="8298052" y="6269050"/>
            <a:ext cx="452546" cy="417576"/>
          </a:xfrm>
          <a:prstGeom prst="rect">
            <a:avLst/>
          </a:prstGeom>
        </p:spPr>
        <p:txBody>
          <a:bodyPr vert="horz" lIns="0" tIns="0" rIns="0" bIns="0" rtlCol="0" anchor="ctr"/>
          <a:lstStyle>
            <a:lvl1pPr algn="ctr">
              <a:defRPr sz="1000" b="0">
                <a:solidFill>
                  <a:schemeClr val="bg1"/>
                </a:solidFill>
                <a:latin typeface="Arial"/>
                <a:cs typeface="Arial"/>
              </a:defRPr>
            </a:lvl1pPr>
          </a:lstStyle>
          <a:p>
            <a:fld id="{CCB980A4-8073-2E47-BD49-CDC58DACAC28}" type="slidenum">
              <a:rPr lang="sv-SE" smtClean="0"/>
              <a:pPr/>
              <a:t>‹#›</a:t>
            </a:fld>
            <a:endParaRPr lang="sv-SE" dirty="0"/>
          </a:p>
        </p:txBody>
      </p:sp>
      <p:pic>
        <p:nvPicPr>
          <p:cNvPr id="9" name="Bildobjekt 8" descr="öppen.png"/>
          <p:cNvPicPr>
            <a:picLocks noChangeAspect="1"/>
          </p:cNvPicPr>
          <p:nvPr/>
        </p:nvPicPr>
        <p:blipFill>
          <a:blip r:embed="rId15" cstate="screen"/>
          <a:stretch>
            <a:fillRect/>
          </a:stretch>
        </p:blipFill>
        <p:spPr>
          <a:xfrm>
            <a:off x="522000" y="6419465"/>
            <a:ext cx="2383541" cy="252985"/>
          </a:xfrm>
          <a:prstGeom prst="rect">
            <a:avLst/>
          </a:prstGeom>
        </p:spPr>
      </p:pic>
      <p:pic>
        <p:nvPicPr>
          <p:cNvPr id="10" name="Bildobjekt 9" descr="gbg_li_col.png"/>
          <p:cNvPicPr>
            <a:picLocks noChangeAspect="1"/>
          </p:cNvPicPr>
          <p:nvPr/>
        </p:nvPicPr>
        <p:blipFill>
          <a:blip r:embed="rId16" cstate="screen"/>
          <a:stretch>
            <a:fillRect/>
          </a:stretch>
        </p:blipFill>
        <p:spPr>
          <a:xfrm>
            <a:off x="7571231" y="613646"/>
            <a:ext cx="1107796" cy="367680"/>
          </a:xfrm>
          <a:prstGeom prst="rect">
            <a:avLst/>
          </a:prstGeom>
        </p:spPr>
      </p:pic>
      <p:cxnSp>
        <p:nvCxnSpPr>
          <p:cNvPr id="12" name="Rak 11"/>
          <p:cNvCxnSpPr/>
          <p:nvPr/>
        </p:nvCxnSpPr>
        <p:spPr>
          <a:xfrm>
            <a:off x="7397750" y="581024"/>
            <a:ext cx="0" cy="396000"/>
          </a:xfrm>
          <a:prstGeom prst="line">
            <a:avLst/>
          </a:prstGeom>
          <a:ln w="12700">
            <a:solidFill>
              <a:srgbClr val="000000"/>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2168885064"/>
      </p:ext>
    </p:extLst>
  </p:cSld>
  <p:clrMap bg1="lt1" tx1="dk1" bg2="lt2" tx2="dk2" accent1="accent1" accent2="accent2" accent3="accent3" accent4="accent4" accent5="accent5" accent6="accent6" hlink="hlink" folHlink="folHlink"/>
  <p:sldLayoutIdLst>
    <p:sldLayoutId id="2147483903" r:id="rId1"/>
    <p:sldLayoutId id="2147483904" r:id="rId2"/>
    <p:sldLayoutId id="2147483905" r:id="rId3"/>
    <p:sldLayoutId id="2147483906" r:id="rId4"/>
    <p:sldLayoutId id="2147483907" r:id="rId5"/>
    <p:sldLayoutId id="2147483908" r:id="rId6"/>
    <p:sldLayoutId id="2147483909" r:id="rId7"/>
    <p:sldLayoutId id="2147483910" r:id="rId8"/>
    <p:sldLayoutId id="2147483911" r:id="rId9"/>
    <p:sldLayoutId id="2147483912" r:id="rId10"/>
    <p:sldLayoutId id="2147483913" r:id="rId11"/>
    <p:sldLayoutId id="2147483914" r:id="rId12"/>
  </p:sldLayoutIdLst>
  <p:transition spd="med">
    <p:fade/>
  </p:transition>
  <p:timing>
    <p:tnLst>
      <p:par>
        <p:cTn id="1" dur="indefinite" restart="never" nodeType="tmRoot"/>
      </p:par>
    </p:tnLst>
  </p:timing>
  <p:hf hdr="0" dt="0"/>
  <p:txStyles>
    <p:titleStyle>
      <a:lvl1pPr algn="l" defTabSz="457200" rtl="0" eaLnBrk="1" latinLnBrk="0" hangingPunct="1">
        <a:lnSpc>
          <a:spcPts val="2700"/>
        </a:lnSpc>
        <a:spcBef>
          <a:spcPct val="0"/>
        </a:spcBef>
        <a:buNone/>
        <a:defRPr sz="2800" b="1" kern="0" spc="50">
          <a:solidFill>
            <a:schemeClr val="tx1">
              <a:lumMod val="50000"/>
            </a:schemeClr>
          </a:solidFill>
          <a:latin typeface="Arial"/>
          <a:ea typeface="+mj-ea"/>
          <a:cs typeface="Arial"/>
        </a:defRPr>
      </a:lvl1pPr>
    </p:titleStyle>
    <p:bodyStyle>
      <a:lvl1pPr marL="180000" indent="-180000" algn="l" defTabSz="457200" rtl="0" eaLnBrk="1" latinLnBrk="0" hangingPunct="1">
        <a:lnSpc>
          <a:spcPct val="100000"/>
        </a:lnSpc>
        <a:spcBef>
          <a:spcPts val="0"/>
        </a:spcBef>
        <a:spcAft>
          <a:spcPts val="1500"/>
        </a:spcAft>
        <a:buFont typeface="Arial"/>
        <a:buChar char="•"/>
        <a:defRPr sz="2000" kern="1200">
          <a:solidFill>
            <a:schemeClr val="tx1">
              <a:lumMod val="50000"/>
            </a:schemeClr>
          </a:solidFill>
          <a:latin typeface="Arial"/>
          <a:ea typeface="+mn-ea"/>
          <a:cs typeface="Arial"/>
        </a:defRPr>
      </a:lvl1pPr>
      <a:lvl2pPr marL="444500" indent="-263525" algn="l" defTabSz="457200" rtl="0" eaLnBrk="1" latinLnBrk="0" hangingPunct="1">
        <a:lnSpc>
          <a:spcPct val="100000"/>
        </a:lnSpc>
        <a:spcBef>
          <a:spcPts val="0"/>
        </a:spcBef>
        <a:spcAft>
          <a:spcPts val="1500"/>
        </a:spcAft>
        <a:buFont typeface="Arial"/>
        <a:buChar char="–"/>
        <a:defRPr sz="2000" kern="1200">
          <a:solidFill>
            <a:schemeClr val="tx1">
              <a:lumMod val="50000"/>
            </a:schemeClr>
          </a:solidFill>
          <a:latin typeface="Arial"/>
          <a:ea typeface="+mn-ea"/>
          <a:cs typeface="Arial"/>
        </a:defRPr>
      </a:lvl2pPr>
      <a:lvl3pPr marL="444500" indent="-263525" algn="l" defTabSz="457200" rtl="0" eaLnBrk="1" latinLnBrk="0" hangingPunct="1">
        <a:lnSpc>
          <a:spcPct val="100000"/>
        </a:lnSpc>
        <a:spcBef>
          <a:spcPts val="0"/>
        </a:spcBef>
        <a:spcAft>
          <a:spcPts val="1500"/>
        </a:spcAft>
        <a:buFont typeface="Arial"/>
        <a:buChar char="•"/>
        <a:defRPr sz="1600" kern="1200">
          <a:solidFill>
            <a:schemeClr val="tx1">
              <a:lumMod val="50000"/>
            </a:schemeClr>
          </a:solidFill>
          <a:latin typeface="Arial"/>
          <a:ea typeface="+mn-ea"/>
          <a:cs typeface="Arial"/>
        </a:defRPr>
      </a:lvl3pPr>
      <a:lvl4pPr marL="444500" indent="-263525" algn="l" defTabSz="457200" rtl="0" eaLnBrk="1" latinLnBrk="0" hangingPunct="1">
        <a:lnSpc>
          <a:spcPct val="100000"/>
        </a:lnSpc>
        <a:spcBef>
          <a:spcPts val="0"/>
        </a:spcBef>
        <a:spcAft>
          <a:spcPts val="1500"/>
        </a:spcAft>
        <a:buFont typeface="Arial"/>
        <a:buChar char="–"/>
        <a:defRPr sz="1600" kern="1200">
          <a:solidFill>
            <a:schemeClr val="tx1">
              <a:lumMod val="50000"/>
            </a:schemeClr>
          </a:solidFill>
          <a:latin typeface="Arial"/>
          <a:ea typeface="+mn-ea"/>
          <a:cs typeface="Arial"/>
        </a:defRPr>
      </a:lvl4pPr>
      <a:lvl5pPr marL="444500" indent="-263525" algn="l" defTabSz="457200" rtl="0" eaLnBrk="1" latinLnBrk="0" hangingPunct="1">
        <a:lnSpc>
          <a:spcPct val="100000"/>
        </a:lnSpc>
        <a:spcBef>
          <a:spcPts val="0"/>
        </a:spcBef>
        <a:spcAft>
          <a:spcPts val="1500"/>
        </a:spcAft>
        <a:buFont typeface="Arial"/>
        <a:buChar char="»"/>
        <a:defRPr sz="1600" kern="1200">
          <a:solidFill>
            <a:schemeClr val="tx1">
              <a:lumMod val="50000"/>
            </a:schemeClr>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sv-S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hyperlink" Target="https://vimeo.com/145847238" TargetMode="External"/><Relationship Id="rId2" Type="http://schemas.openxmlformats.org/officeDocument/2006/relationships/notesSlide" Target="../notesSlides/notesSlide13.xml"/><Relationship Id="rId1" Type="http://schemas.openxmlformats.org/officeDocument/2006/relationships/slideLayout" Target="../slideLayouts/slideLayout5.xml"/><Relationship Id="rId5" Type="http://schemas.openxmlformats.org/officeDocument/2006/relationships/hyperlink" Target="https://vimeo.com/channels/lifefilming" TargetMode="Externa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hyperlink" Target="https://vimeo.com/153782656" TargetMode="External"/><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en-US" dirty="0" smtClean="0"/>
              <a:t>Culture Meetings without borders</a:t>
            </a:r>
            <a:endParaRPr lang="sv-SE" dirty="0"/>
          </a:p>
        </p:txBody>
      </p:sp>
      <p:sp>
        <p:nvSpPr>
          <p:cNvPr id="3" name="Platshållare för text 2"/>
          <p:cNvSpPr>
            <a:spLocks noGrp="1"/>
          </p:cNvSpPr>
          <p:nvPr>
            <p:ph type="body" sz="quarter" idx="14"/>
          </p:nvPr>
        </p:nvSpPr>
        <p:spPr>
          <a:xfrm>
            <a:off x="2999516" y="3563637"/>
            <a:ext cx="5475620" cy="307777"/>
          </a:xfrm>
        </p:spPr>
        <p:txBody>
          <a:bodyPr/>
          <a:lstStyle/>
          <a:p>
            <a:r>
              <a:rPr lang="sv-SE" dirty="0" smtClean="0"/>
              <a:t>– </a:t>
            </a:r>
            <a:r>
              <a:rPr lang="sv-SE" dirty="0" err="1" smtClean="0"/>
              <a:t>models</a:t>
            </a:r>
            <a:r>
              <a:rPr lang="sv-SE" dirty="0" smtClean="0"/>
              <a:t> to </a:t>
            </a:r>
            <a:r>
              <a:rPr lang="sv-SE" dirty="0" err="1" smtClean="0"/>
              <a:t>create</a:t>
            </a:r>
            <a:r>
              <a:rPr lang="sv-SE" dirty="0" smtClean="0"/>
              <a:t> </a:t>
            </a:r>
            <a:r>
              <a:rPr lang="sv-SE" dirty="0" err="1" smtClean="0"/>
              <a:t>quality</a:t>
            </a:r>
            <a:r>
              <a:rPr lang="sv-SE" dirty="0" smtClean="0"/>
              <a:t> of </a:t>
            </a:r>
            <a:r>
              <a:rPr lang="sv-SE" dirty="0" err="1" smtClean="0"/>
              <a:t>elderly</a:t>
            </a:r>
            <a:r>
              <a:rPr lang="sv-SE" dirty="0" smtClean="0"/>
              <a:t> </a:t>
            </a:r>
            <a:r>
              <a:rPr lang="sv-SE" dirty="0" err="1" smtClean="0"/>
              <a:t>living</a:t>
            </a:r>
            <a:endParaRPr lang="sv-SE" dirty="0"/>
          </a:p>
        </p:txBody>
      </p:sp>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rik 4"/>
          <p:cNvSpPr>
            <a:spLocks noGrp="1"/>
          </p:cNvSpPr>
          <p:nvPr>
            <p:ph type="title"/>
          </p:nvPr>
        </p:nvSpPr>
        <p:spPr/>
        <p:txBody>
          <a:bodyPr/>
          <a:lstStyle/>
          <a:p>
            <a:r>
              <a:rPr lang="sv-SE" dirty="0" err="1" smtClean="0"/>
              <a:t>Result</a:t>
            </a:r>
            <a:endParaRPr lang="sv-SE" dirty="0"/>
          </a:p>
        </p:txBody>
      </p:sp>
      <p:sp>
        <p:nvSpPr>
          <p:cNvPr id="2" name="Platshållare för bildnummer 1"/>
          <p:cNvSpPr>
            <a:spLocks noGrp="1"/>
          </p:cNvSpPr>
          <p:nvPr>
            <p:ph type="sldNum" sz="quarter" idx="14"/>
          </p:nvPr>
        </p:nvSpPr>
        <p:spPr/>
        <p:txBody>
          <a:bodyPr/>
          <a:lstStyle/>
          <a:p>
            <a:fld id="{CCB980A4-8073-2E47-BD49-CDC58DACAC28}" type="slidenum">
              <a:rPr lang="sv-SE" smtClean="0"/>
              <a:pPr/>
              <a:t>10</a:t>
            </a:fld>
            <a:endParaRPr lang="sv-SE" dirty="0"/>
          </a:p>
        </p:txBody>
      </p:sp>
      <p:sp>
        <p:nvSpPr>
          <p:cNvPr id="4" name="Platshållare för text 3"/>
          <p:cNvSpPr>
            <a:spLocks noGrp="1"/>
          </p:cNvSpPr>
          <p:nvPr>
            <p:ph type="body" sz="quarter" idx="13"/>
          </p:nvPr>
        </p:nvSpPr>
        <p:spPr/>
        <p:txBody>
          <a:bodyPr/>
          <a:lstStyle/>
          <a:p>
            <a:r>
              <a:rPr lang="sv-SE" dirty="0" err="1" smtClean="0"/>
              <a:t>Analyze</a:t>
            </a:r>
            <a:r>
              <a:rPr lang="sv-SE" dirty="0" smtClean="0"/>
              <a:t> of life </a:t>
            </a:r>
            <a:r>
              <a:rPr lang="sv-SE" dirty="0" err="1" smtClean="0"/>
              <a:t>satisfaction</a:t>
            </a:r>
            <a:r>
              <a:rPr lang="sv-SE" dirty="0" smtClean="0"/>
              <a:t> by </a:t>
            </a:r>
            <a:r>
              <a:rPr lang="sv-SE" dirty="0" err="1" smtClean="0"/>
              <a:t>three</a:t>
            </a:r>
            <a:r>
              <a:rPr lang="sv-SE" dirty="0" smtClean="0"/>
              <a:t> </a:t>
            </a:r>
            <a:r>
              <a:rPr lang="sv-SE" dirty="0" err="1" smtClean="0"/>
              <a:t>factors</a:t>
            </a:r>
            <a:r>
              <a:rPr lang="sv-SE" dirty="0" smtClean="0"/>
              <a:t>: </a:t>
            </a:r>
            <a:br>
              <a:rPr lang="sv-SE" dirty="0" smtClean="0"/>
            </a:br>
            <a:r>
              <a:rPr lang="sv-SE" b="1" dirty="0" smtClean="0"/>
              <a:t>Zest for life</a:t>
            </a:r>
            <a:r>
              <a:rPr lang="sv-SE" dirty="0" smtClean="0"/>
              <a:t>, </a:t>
            </a:r>
            <a:r>
              <a:rPr lang="sv-SE" b="1" dirty="0" err="1" smtClean="0"/>
              <a:t>Mood</a:t>
            </a:r>
            <a:r>
              <a:rPr lang="sv-SE" b="1" dirty="0" smtClean="0"/>
              <a:t> </a:t>
            </a:r>
            <a:r>
              <a:rPr lang="sv-SE" b="1" dirty="0" err="1" smtClean="0"/>
              <a:t>tone</a:t>
            </a:r>
            <a:r>
              <a:rPr lang="sv-SE" b="1" dirty="0" smtClean="0"/>
              <a:t> </a:t>
            </a:r>
            <a:r>
              <a:rPr lang="sv-SE" dirty="0" smtClean="0"/>
              <a:t>and </a:t>
            </a:r>
            <a:r>
              <a:rPr lang="sv-SE" b="1" dirty="0" err="1" smtClean="0"/>
              <a:t>Congruence</a:t>
            </a:r>
            <a:r>
              <a:rPr lang="sv-SE" dirty="0" smtClean="0"/>
              <a:t> (</a:t>
            </a:r>
            <a:r>
              <a:rPr lang="sv-SE" dirty="0" err="1" smtClean="0"/>
              <a:t>Congruence</a:t>
            </a:r>
            <a:r>
              <a:rPr lang="sv-SE" b="1" dirty="0" smtClean="0"/>
              <a:t> </a:t>
            </a:r>
            <a:r>
              <a:rPr lang="sv-SE" dirty="0" smtClean="0"/>
              <a:t>by </a:t>
            </a:r>
            <a:r>
              <a:rPr lang="sv-SE" dirty="0" err="1" smtClean="0"/>
              <a:t>reflection</a:t>
            </a:r>
            <a:r>
              <a:rPr lang="sv-SE" dirty="0" smtClean="0"/>
              <a:t> of the </a:t>
            </a:r>
            <a:r>
              <a:rPr lang="sv-SE" dirty="0" err="1" smtClean="0"/>
              <a:t>past</a:t>
            </a:r>
            <a:r>
              <a:rPr lang="sv-SE" dirty="0" smtClean="0"/>
              <a:t> events of life)</a:t>
            </a:r>
          </a:p>
          <a:p>
            <a:r>
              <a:rPr lang="sv-SE" dirty="0" smtClean="0"/>
              <a:t>No </a:t>
            </a:r>
            <a:r>
              <a:rPr lang="sv-SE" dirty="0" err="1" smtClean="0"/>
              <a:t>significant</a:t>
            </a:r>
            <a:r>
              <a:rPr lang="sv-SE" dirty="0" smtClean="0"/>
              <a:t> </a:t>
            </a:r>
            <a:r>
              <a:rPr lang="sv-SE" dirty="0" err="1" smtClean="0"/>
              <a:t>difference</a:t>
            </a:r>
            <a:r>
              <a:rPr lang="sv-SE" dirty="0" smtClean="0"/>
              <a:t> </a:t>
            </a:r>
            <a:r>
              <a:rPr lang="sv-SE" dirty="0" err="1" smtClean="0"/>
              <a:t>before</a:t>
            </a:r>
            <a:r>
              <a:rPr lang="sv-SE" dirty="0" smtClean="0"/>
              <a:t> and after the intervention, or </a:t>
            </a:r>
            <a:r>
              <a:rPr lang="sv-SE" dirty="0" err="1" smtClean="0"/>
              <a:t>between</a:t>
            </a:r>
            <a:r>
              <a:rPr lang="sv-SE" dirty="0" smtClean="0"/>
              <a:t> </a:t>
            </a:r>
            <a:r>
              <a:rPr lang="sv-SE" dirty="0" err="1" smtClean="0"/>
              <a:t>groups</a:t>
            </a:r>
            <a:r>
              <a:rPr lang="sv-SE" dirty="0" smtClean="0"/>
              <a:t> </a:t>
            </a:r>
          </a:p>
          <a:p>
            <a:r>
              <a:rPr lang="sv-SE" dirty="0" smtClean="0"/>
              <a:t>A small </a:t>
            </a:r>
            <a:r>
              <a:rPr lang="sv-SE" dirty="0" err="1" smtClean="0"/>
              <a:t>significant</a:t>
            </a:r>
            <a:r>
              <a:rPr lang="sv-SE" dirty="0" smtClean="0"/>
              <a:t> positive </a:t>
            </a:r>
            <a:r>
              <a:rPr lang="sv-SE" dirty="0" err="1" smtClean="0"/>
              <a:t>difference</a:t>
            </a:r>
            <a:r>
              <a:rPr lang="sv-SE" dirty="0" smtClean="0"/>
              <a:t> in </a:t>
            </a:r>
            <a:r>
              <a:rPr lang="sv-SE" dirty="0" err="1" smtClean="0"/>
              <a:t>Mood</a:t>
            </a:r>
            <a:r>
              <a:rPr lang="sv-SE" dirty="0" smtClean="0"/>
              <a:t> </a:t>
            </a:r>
            <a:r>
              <a:rPr lang="sv-SE" dirty="0" err="1" smtClean="0"/>
              <a:t>tone</a:t>
            </a:r>
            <a:r>
              <a:rPr lang="sv-SE" dirty="0" smtClean="0"/>
              <a:t> for all </a:t>
            </a:r>
            <a:r>
              <a:rPr lang="sv-SE" dirty="0" err="1" smtClean="0"/>
              <a:t>participants</a:t>
            </a:r>
            <a:endParaRPr lang="sv-SE" dirty="0" smtClean="0"/>
          </a:p>
          <a:p>
            <a:r>
              <a:rPr lang="sv-SE" dirty="0" smtClean="0"/>
              <a:t>A </a:t>
            </a:r>
            <a:r>
              <a:rPr lang="sv-SE" dirty="0" err="1" smtClean="0"/>
              <a:t>number</a:t>
            </a:r>
            <a:r>
              <a:rPr lang="sv-SE" dirty="0" smtClean="0"/>
              <a:t> of different </a:t>
            </a:r>
            <a:r>
              <a:rPr lang="sv-SE" dirty="0" err="1" smtClean="0"/>
              <a:t>explanations</a:t>
            </a:r>
            <a:r>
              <a:rPr lang="sv-SE" dirty="0" smtClean="0"/>
              <a:t>:</a:t>
            </a:r>
          </a:p>
          <a:p>
            <a:pPr lvl="1">
              <a:buNone/>
            </a:pPr>
            <a:r>
              <a:rPr lang="sv-SE" dirty="0" smtClean="0"/>
              <a:t>	</a:t>
            </a:r>
            <a:r>
              <a:rPr lang="sv-SE" dirty="0" err="1" smtClean="0"/>
              <a:t>Natural</a:t>
            </a:r>
            <a:r>
              <a:rPr lang="sv-SE" dirty="0" smtClean="0"/>
              <a:t> </a:t>
            </a:r>
            <a:r>
              <a:rPr lang="sv-SE" dirty="0" err="1" smtClean="0"/>
              <a:t>environment</a:t>
            </a:r>
            <a:r>
              <a:rPr lang="sv-SE" dirty="0" smtClean="0"/>
              <a:t> </a:t>
            </a:r>
            <a:br>
              <a:rPr lang="sv-SE" dirty="0" smtClean="0"/>
            </a:br>
            <a:r>
              <a:rPr lang="sv-SE" dirty="0" smtClean="0"/>
              <a:t>Time as a </a:t>
            </a:r>
            <a:r>
              <a:rPr lang="sv-SE" dirty="0" err="1" smtClean="0"/>
              <a:t>critical</a:t>
            </a:r>
            <a:r>
              <a:rPr lang="sv-SE" dirty="0" smtClean="0"/>
              <a:t> </a:t>
            </a:r>
            <a:r>
              <a:rPr lang="sv-SE" dirty="0" err="1" smtClean="0"/>
              <a:t>factor</a:t>
            </a:r>
            <a:r>
              <a:rPr lang="sv-SE" dirty="0" smtClean="0"/>
              <a:t> – intervention to </a:t>
            </a:r>
            <a:r>
              <a:rPr lang="sv-SE" dirty="0" err="1" smtClean="0"/>
              <a:t>short</a:t>
            </a:r>
            <a:r>
              <a:rPr lang="sv-SE" dirty="0" smtClean="0"/>
              <a:t>?</a:t>
            </a:r>
            <a:br>
              <a:rPr lang="sv-SE" dirty="0" smtClean="0"/>
            </a:br>
            <a:r>
              <a:rPr lang="sv-SE" dirty="0" smtClean="0"/>
              <a:t>Life </a:t>
            </a:r>
            <a:r>
              <a:rPr lang="sv-SE" dirty="0" err="1" smtClean="0"/>
              <a:t>satisfaction</a:t>
            </a:r>
            <a:r>
              <a:rPr lang="sv-SE" dirty="0" smtClean="0"/>
              <a:t> </a:t>
            </a:r>
            <a:r>
              <a:rPr lang="sv-SE" dirty="0" err="1" smtClean="0"/>
              <a:t>initially</a:t>
            </a:r>
            <a:r>
              <a:rPr lang="sv-SE" dirty="0" smtClean="0"/>
              <a:t> high in the </a:t>
            </a:r>
            <a:r>
              <a:rPr lang="sv-SE" dirty="0" err="1" smtClean="0"/>
              <a:t>elderly</a:t>
            </a:r>
            <a:r>
              <a:rPr lang="sv-SE" dirty="0" smtClean="0"/>
              <a:t> group</a:t>
            </a:r>
          </a:p>
          <a:p>
            <a:pPr lvl="1">
              <a:buNone/>
            </a:pPr>
            <a:endParaRPr lang="sv-SE" dirty="0" smtClean="0"/>
          </a:p>
        </p:txBody>
      </p:sp>
    </p:spTree>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tshållare för bildnummer 2"/>
          <p:cNvSpPr>
            <a:spLocks noGrp="1"/>
          </p:cNvSpPr>
          <p:nvPr>
            <p:ph type="sldNum" sz="quarter" idx="11"/>
          </p:nvPr>
        </p:nvSpPr>
        <p:spPr/>
        <p:txBody>
          <a:bodyPr/>
          <a:lstStyle/>
          <a:p>
            <a:fld id="{CCB980A4-8073-2E47-BD49-CDC58DACAC28}" type="slidenum">
              <a:rPr lang="sv-SE" smtClean="0"/>
              <a:pPr/>
              <a:t>11</a:t>
            </a:fld>
            <a:endParaRPr lang="sv-SE" dirty="0"/>
          </a:p>
        </p:txBody>
      </p:sp>
      <p:sp>
        <p:nvSpPr>
          <p:cNvPr id="4" name="Platshållare för text 3"/>
          <p:cNvSpPr>
            <a:spLocks noGrp="1"/>
          </p:cNvSpPr>
          <p:nvPr>
            <p:ph type="body" sz="quarter" idx="13"/>
          </p:nvPr>
        </p:nvSpPr>
        <p:spPr/>
        <p:txBody>
          <a:bodyPr/>
          <a:lstStyle/>
          <a:p>
            <a:r>
              <a:rPr lang="en-US" sz="1600" dirty="0" smtClean="0"/>
              <a:t>Mood tone has in longitudinal research shown a downward trend of the oldest old (Berg &amp; Johansson, 2012).</a:t>
            </a:r>
          </a:p>
          <a:p>
            <a:r>
              <a:rPr lang="en-US" sz="1600" dirty="0" smtClean="0"/>
              <a:t>The degree of life satisfaction in the present, on the basis of life and state of mind has been linked to mortality. (</a:t>
            </a:r>
            <a:r>
              <a:rPr lang="en-US" sz="1600" dirty="0" err="1" smtClean="0"/>
              <a:t>Lyyra</a:t>
            </a:r>
            <a:r>
              <a:rPr lang="en-US" sz="1600" dirty="0" smtClean="0"/>
              <a:t> et al, 2006)</a:t>
            </a:r>
          </a:p>
          <a:p>
            <a:r>
              <a:rPr lang="en-US" sz="1600" dirty="0" smtClean="0"/>
              <a:t>Mood </a:t>
            </a:r>
            <a:r>
              <a:rPr lang="en-US" sz="1600" dirty="0" err="1" smtClean="0"/>
              <a:t>toone</a:t>
            </a:r>
            <a:r>
              <a:rPr lang="en-US" sz="1600" dirty="0" smtClean="0"/>
              <a:t> is linked to the present. The present becomes more important the older we get. (Staudinger et al, 1999)</a:t>
            </a:r>
          </a:p>
          <a:p>
            <a:r>
              <a:rPr lang="en-US" sz="1600" dirty="0" smtClean="0"/>
              <a:t>Quality of social network linked to mood tone </a:t>
            </a:r>
            <a:r>
              <a:rPr lang="en-US" sz="1600" dirty="0" smtClean="0">
                <a:solidFill>
                  <a:srgbClr val="000000"/>
                </a:solidFill>
              </a:rPr>
              <a:t>(Berg &amp; Johansson, 2012)</a:t>
            </a:r>
          </a:p>
          <a:p>
            <a:r>
              <a:rPr lang="en-US" sz="1600" dirty="0" smtClean="0"/>
              <a:t>If social activity could act as a buffer for mood tone, it stresses the importance of older people continuing to participate in social activity throughout life. Which supports the activity theory. (</a:t>
            </a:r>
            <a:r>
              <a:rPr lang="en-US" sz="1600" dirty="0" err="1" smtClean="0"/>
              <a:t>Havighurst</a:t>
            </a:r>
            <a:r>
              <a:rPr lang="en-US" sz="1600" dirty="0" smtClean="0"/>
              <a:t>, 1961; Lemon et al, 1972) .</a:t>
            </a:r>
            <a:endParaRPr lang="sv-SE" sz="1600" dirty="0"/>
          </a:p>
        </p:txBody>
      </p:sp>
      <p:sp>
        <p:nvSpPr>
          <p:cNvPr id="2" name="Rubrik 1"/>
          <p:cNvSpPr>
            <a:spLocks noGrp="1"/>
          </p:cNvSpPr>
          <p:nvPr>
            <p:ph type="title"/>
          </p:nvPr>
        </p:nvSpPr>
        <p:spPr/>
        <p:txBody>
          <a:bodyPr/>
          <a:lstStyle/>
          <a:p>
            <a:r>
              <a:rPr lang="sv-SE" dirty="0" smtClean="0"/>
              <a:t>Social activity and </a:t>
            </a:r>
            <a:r>
              <a:rPr lang="sv-SE" dirty="0" err="1" smtClean="0"/>
              <a:t>Mood</a:t>
            </a:r>
            <a:r>
              <a:rPr lang="sv-SE" dirty="0" smtClean="0"/>
              <a:t> </a:t>
            </a:r>
            <a:r>
              <a:rPr lang="sv-SE" dirty="0" err="1" smtClean="0"/>
              <a:t>tone</a:t>
            </a:r>
            <a:endParaRPr lang="sv-SE" dirty="0"/>
          </a:p>
        </p:txBody>
      </p:sp>
      <p:pic>
        <p:nvPicPr>
          <p:cNvPr id="2050" name="Picture 2" descr="C:\Users\softil0926\AppData\Local\Microsoft\Windows\Temporary Internet Files\Content.IE5\0BR89VMT\Seniors_in_Tirana[1].jpg"/>
          <p:cNvPicPr>
            <a:picLocks noChangeAspect="1" noChangeArrowheads="1"/>
          </p:cNvPicPr>
          <p:nvPr/>
        </p:nvPicPr>
        <p:blipFill>
          <a:blip r:embed="rId3"/>
          <a:srcRect/>
          <a:stretch>
            <a:fillRect/>
          </a:stretch>
        </p:blipFill>
        <p:spPr bwMode="auto">
          <a:xfrm>
            <a:off x="5714331" y="3555080"/>
            <a:ext cx="2834305" cy="1889537"/>
          </a:xfrm>
          <a:prstGeom prst="rect">
            <a:avLst/>
          </a:prstGeom>
          <a:noFill/>
        </p:spPr>
      </p:pic>
      <p:pic>
        <p:nvPicPr>
          <p:cNvPr id="2051" name="Picture 3" descr="C:\Users\softil0926\AppData\Local\Microsoft\Windows\Temporary Internet Files\Content.IE5\38SL0T9Y\WhiteandBlackElderly[1].jpg"/>
          <p:cNvPicPr>
            <a:picLocks noChangeAspect="1" noChangeArrowheads="1"/>
          </p:cNvPicPr>
          <p:nvPr/>
        </p:nvPicPr>
        <p:blipFill>
          <a:blip r:embed="rId4"/>
          <a:srcRect/>
          <a:stretch>
            <a:fillRect/>
          </a:stretch>
        </p:blipFill>
        <p:spPr bwMode="auto">
          <a:xfrm>
            <a:off x="5714331" y="1585740"/>
            <a:ext cx="2834305" cy="1957560"/>
          </a:xfrm>
          <a:prstGeom prst="rect">
            <a:avLst/>
          </a:prstGeom>
          <a:noFill/>
        </p:spPr>
      </p:pic>
    </p:spTree>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nummer 1"/>
          <p:cNvSpPr>
            <a:spLocks noGrp="1"/>
          </p:cNvSpPr>
          <p:nvPr>
            <p:ph type="sldNum" sz="quarter" idx="11"/>
          </p:nvPr>
        </p:nvSpPr>
        <p:spPr/>
        <p:txBody>
          <a:bodyPr/>
          <a:lstStyle/>
          <a:p>
            <a:fld id="{CCB980A4-8073-2E47-BD49-CDC58DACAC28}" type="slidenum">
              <a:rPr lang="sv-SE" smtClean="0"/>
              <a:pPr/>
              <a:t>12</a:t>
            </a:fld>
            <a:endParaRPr lang="sv-SE" dirty="0"/>
          </a:p>
        </p:txBody>
      </p:sp>
      <p:sp>
        <p:nvSpPr>
          <p:cNvPr id="4" name="Platshållare för text 3"/>
          <p:cNvSpPr>
            <a:spLocks noGrp="1"/>
          </p:cNvSpPr>
          <p:nvPr>
            <p:ph type="body" sz="quarter" idx="13"/>
          </p:nvPr>
        </p:nvSpPr>
        <p:spPr/>
        <p:txBody>
          <a:bodyPr/>
          <a:lstStyle/>
          <a:p>
            <a:r>
              <a:rPr lang="en-US" dirty="0" smtClean="0"/>
              <a:t>The method was used in a major project in 2015 with the aim to increase participation regarding the outdoor environment in their neighborhood and surroundings. </a:t>
            </a:r>
          </a:p>
          <a:p>
            <a:r>
              <a:rPr lang="en-US" dirty="0" smtClean="0"/>
              <a:t>45 participants, seniors and children</a:t>
            </a:r>
          </a:p>
          <a:p>
            <a:r>
              <a:rPr lang="en-US" dirty="0" smtClean="0"/>
              <a:t>Their films were shown for </a:t>
            </a:r>
            <a:br>
              <a:rPr lang="en-US" dirty="0" smtClean="0"/>
            </a:br>
            <a:r>
              <a:rPr lang="en-US" dirty="0" smtClean="0"/>
              <a:t>politicians and officials, and was </a:t>
            </a:r>
            <a:br>
              <a:rPr lang="en-US" dirty="0" smtClean="0"/>
            </a:br>
            <a:r>
              <a:rPr lang="en-US" dirty="0" smtClean="0"/>
              <a:t>the basis for a dialogue on </a:t>
            </a:r>
            <a:br>
              <a:rPr lang="en-US" dirty="0" smtClean="0"/>
            </a:br>
            <a:r>
              <a:rPr lang="en-US" dirty="0" smtClean="0"/>
              <a:t>improvements in the external </a:t>
            </a:r>
            <a:br>
              <a:rPr lang="en-US" dirty="0" smtClean="0"/>
            </a:br>
            <a:r>
              <a:rPr lang="en-US" dirty="0" smtClean="0"/>
              <a:t>environment.</a:t>
            </a:r>
          </a:p>
          <a:p>
            <a:r>
              <a:rPr lang="en-US" dirty="0" smtClean="0"/>
              <a:t>Follow research </a:t>
            </a:r>
          </a:p>
        </p:txBody>
      </p:sp>
      <p:sp>
        <p:nvSpPr>
          <p:cNvPr id="5" name="Rubrik 4"/>
          <p:cNvSpPr>
            <a:spLocks noGrp="1"/>
          </p:cNvSpPr>
          <p:nvPr>
            <p:ph type="title"/>
          </p:nvPr>
        </p:nvSpPr>
        <p:spPr/>
        <p:txBody>
          <a:bodyPr/>
          <a:lstStyle/>
          <a:p>
            <a:r>
              <a:rPr lang="sv-SE" dirty="0" smtClean="0"/>
              <a:t>Project: Life </a:t>
            </a:r>
            <a:r>
              <a:rPr lang="sv-SE" dirty="0" err="1" smtClean="0"/>
              <a:t>filming</a:t>
            </a:r>
            <a:r>
              <a:rPr lang="sv-SE" dirty="0" smtClean="0"/>
              <a:t> 2015</a:t>
            </a:r>
            <a:endParaRPr lang="sv-SE" dirty="0"/>
          </a:p>
        </p:txBody>
      </p:sp>
      <p:pic>
        <p:nvPicPr>
          <p:cNvPr id="9" name="Bildobjekt 8" descr="21321708740_43cc829d70_z.jpg"/>
          <p:cNvPicPr>
            <a:picLocks noChangeAspect="1"/>
          </p:cNvPicPr>
          <p:nvPr/>
        </p:nvPicPr>
        <p:blipFill>
          <a:blip r:embed="rId3"/>
          <a:srcRect t="14713"/>
          <a:stretch>
            <a:fillRect/>
          </a:stretch>
        </p:blipFill>
        <p:spPr>
          <a:xfrm>
            <a:off x="4352185" y="3320923"/>
            <a:ext cx="4398413" cy="2813477"/>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nummer 1"/>
          <p:cNvSpPr>
            <a:spLocks noGrp="1"/>
          </p:cNvSpPr>
          <p:nvPr>
            <p:ph type="sldNum" sz="quarter" idx="15"/>
          </p:nvPr>
        </p:nvSpPr>
        <p:spPr/>
        <p:txBody>
          <a:bodyPr/>
          <a:lstStyle/>
          <a:p>
            <a:fld id="{CCB980A4-8073-2E47-BD49-CDC58DACAC28}" type="slidenum">
              <a:rPr lang="sv-SE" smtClean="0"/>
              <a:pPr/>
              <a:t>13</a:t>
            </a:fld>
            <a:endParaRPr lang="sv-SE" dirty="0"/>
          </a:p>
        </p:txBody>
      </p:sp>
      <p:sp>
        <p:nvSpPr>
          <p:cNvPr id="4" name="Rubrik 3"/>
          <p:cNvSpPr>
            <a:spLocks noGrp="1"/>
          </p:cNvSpPr>
          <p:nvPr>
            <p:ph type="title"/>
          </p:nvPr>
        </p:nvSpPr>
        <p:spPr>
          <a:xfrm>
            <a:off x="522000" y="275303"/>
            <a:ext cx="6556894" cy="695069"/>
          </a:xfrm>
        </p:spPr>
        <p:txBody>
          <a:bodyPr/>
          <a:lstStyle/>
          <a:p>
            <a:r>
              <a:rPr lang="sv-SE" dirty="0" err="1" smtClean="0"/>
              <a:t>Vimeo</a:t>
            </a:r>
            <a:r>
              <a:rPr lang="sv-SE" dirty="0" smtClean="0"/>
              <a:t> – </a:t>
            </a:r>
            <a:r>
              <a:rPr lang="sv-SE" dirty="0" err="1" smtClean="0"/>
              <a:t>movies</a:t>
            </a:r>
            <a:r>
              <a:rPr lang="sv-SE" dirty="0" smtClean="0"/>
              <a:t> from the </a:t>
            </a:r>
            <a:r>
              <a:rPr lang="sv-SE" dirty="0" err="1" smtClean="0"/>
              <a:t>project</a:t>
            </a:r>
            <a:endParaRPr lang="sv-SE" dirty="0"/>
          </a:p>
        </p:txBody>
      </p:sp>
      <p:pic>
        <p:nvPicPr>
          <p:cNvPr id="5" name="Bildobjekt 4">
            <a:hlinkClick r:id="rId3"/>
          </p:cNvPr>
          <p:cNvPicPr>
            <a:picLocks noChangeAspect="1"/>
          </p:cNvPicPr>
          <p:nvPr/>
        </p:nvPicPr>
        <p:blipFill>
          <a:blip r:embed="rId4" cstate="print"/>
          <a:srcRect/>
          <a:stretch>
            <a:fillRect/>
          </a:stretch>
        </p:blipFill>
        <p:spPr bwMode="auto">
          <a:xfrm>
            <a:off x="522000" y="832720"/>
            <a:ext cx="6089391" cy="4974755"/>
          </a:xfrm>
          <a:prstGeom prst="rect">
            <a:avLst/>
          </a:prstGeom>
          <a:ln>
            <a:noFill/>
          </a:ln>
          <a:effectLst>
            <a:softEdge rad="112500"/>
          </a:effectLst>
        </p:spPr>
      </p:pic>
      <p:sp>
        <p:nvSpPr>
          <p:cNvPr id="6" name="Platshållare för text 3"/>
          <p:cNvSpPr txBox="1">
            <a:spLocks/>
          </p:cNvSpPr>
          <p:nvPr/>
        </p:nvSpPr>
        <p:spPr>
          <a:xfrm>
            <a:off x="4652775" y="5771985"/>
            <a:ext cx="4412569" cy="490713"/>
          </a:xfrm>
          <a:prstGeom prst="rect">
            <a:avLst/>
          </a:prstGeom>
        </p:spPr>
        <p:txBody>
          <a:bodyPr/>
          <a:lstStyle/>
          <a:p>
            <a:pPr marL="180000" lvl="0" indent="-180000">
              <a:spcAft>
                <a:spcPts val="1500"/>
              </a:spcAft>
            </a:pPr>
            <a:r>
              <a:rPr lang="sv-SE" sz="2000" dirty="0" smtClean="0">
                <a:solidFill>
                  <a:schemeClr val="tx1">
                    <a:lumMod val="50000"/>
                  </a:schemeClr>
                </a:solidFill>
                <a:cs typeface="Arial"/>
                <a:hlinkClick r:id="rId5"/>
              </a:rPr>
              <a:t>https://vimeo.com/channels/lifefilming</a:t>
            </a:r>
            <a:endParaRPr kumimoji="0" lang="sv-SE" sz="2000" b="0" i="0" u="none" strike="noStrike" kern="1200" cap="none" spc="0" normalizeH="0" baseline="0" noProof="0" dirty="0">
              <a:ln>
                <a:noFill/>
              </a:ln>
              <a:solidFill>
                <a:schemeClr val="tx1">
                  <a:lumMod val="50000"/>
                </a:schemeClr>
              </a:solidFill>
              <a:effectLst/>
              <a:uLnTx/>
              <a:uFillTx/>
              <a:latin typeface="Arial"/>
              <a:ea typeface="+mn-ea"/>
              <a:cs typeface="Arial"/>
            </a:endParaRPr>
          </a:p>
        </p:txBody>
      </p:sp>
    </p:spTree>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smtClean="0"/>
              <a:t>Life </a:t>
            </a:r>
            <a:r>
              <a:rPr lang="sv-SE" dirty="0" err="1" smtClean="0"/>
              <a:t>Filming</a:t>
            </a:r>
            <a:r>
              <a:rPr lang="sv-SE" dirty="0" smtClean="0"/>
              <a:t> - </a:t>
            </a:r>
            <a:r>
              <a:rPr lang="sv-SE" dirty="0" err="1" smtClean="0"/>
              <a:t>continuing</a:t>
            </a:r>
            <a:endParaRPr lang="sv-SE" dirty="0"/>
          </a:p>
        </p:txBody>
      </p:sp>
      <p:sp>
        <p:nvSpPr>
          <p:cNvPr id="3" name="Platshållare för bildnummer 2"/>
          <p:cNvSpPr>
            <a:spLocks noGrp="1"/>
          </p:cNvSpPr>
          <p:nvPr>
            <p:ph type="sldNum" sz="quarter" idx="14"/>
          </p:nvPr>
        </p:nvSpPr>
        <p:spPr/>
        <p:txBody>
          <a:bodyPr/>
          <a:lstStyle/>
          <a:p>
            <a:fld id="{CCB980A4-8073-2E47-BD49-CDC58DACAC28}" type="slidenum">
              <a:rPr lang="sv-SE" smtClean="0"/>
              <a:pPr/>
              <a:t>14</a:t>
            </a:fld>
            <a:endParaRPr lang="sv-SE" dirty="0"/>
          </a:p>
        </p:txBody>
      </p:sp>
      <p:sp>
        <p:nvSpPr>
          <p:cNvPr id="4" name="Platshållare för text 3"/>
          <p:cNvSpPr>
            <a:spLocks noGrp="1"/>
          </p:cNvSpPr>
          <p:nvPr>
            <p:ph type="body" sz="quarter" idx="13"/>
          </p:nvPr>
        </p:nvSpPr>
        <p:spPr/>
        <p:txBody>
          <a:bodyPr/>
          <a:lstStyle/>
          <a:p>
            <a:r>
              <a:rPr lang="sv-SE" dirty="0" smtClean="0"/>
              <a:t>Different areas to </a:t>
            </a:r>
            <a:r>
              <a:rPr lang="sv-SE" dirty="0" err="1" smtClean="0"/>
              <a:t>use</a:t>
            </a:r>
            <a:r>
              <a:rPr lang="sv-SE" dirty="0" smtClean="0"/>
              <a:t> the </a:t>
            </a:r>
            <a:r>
              <a:rPr lang="sv-SE" dirty="0" err="1" smtClean="0"/>
              <a:t>method</a:t>
            </a:r>
            <a:r>
              <a:rPr lang="sv-SE" dirty="0" smtClean="0"/>
              <a:t>, and the </a:t>
            </a:r>
            <a:r>
              <a:rPr lang="sv-SE" dirty="0" err="1" smtClean="0"/>
              <a:t>method</a:t>
            </a:r>
            <a:r>
              <a:rPr lang="sv-SE" dirty="0" smtClean="0"/>
              <a:t> is </a:t>
            </a:r>
            <a:r>
              <a:rPr lang="sv-SE" dirty="0" err="1" smtClean="0"/>
              <a:t>now</a:t>
            </a:r>
            <a:r>
              <a:rPr lang="sv-SE" dirty="0" smtClean="0"/>
              <a:t> a part of </a:t>
            </a:r>
            <a:r>
              <a:rPr lang="sv-SE" dirty="0" err="1" smtClean="0"/>
              <a:t>our</a:t>
            </a:r>
            <a:r>
              <a:rPr lang="sv-SE" dirty="0" smtClean="0"/>
              <a:t>  </a:t>
            </a:r>
          </a:p>
          <a:p>
            <a:pPr>
              <a:buNone/>
            </a:pPr>
            <a:endParaRPr lang="sv-SE" dirty="0" smtClean="0"/>
          </a:p>
          <a:p>
            <a:pPr>
              <a:buNone/>
            </a:pPr>
            <a:r>
              <a:rPr lang="sv-SE" dirty="0" smtClean="0"/>
              <a:t>  </a:t>
            </a:r>
            <a:r>
              <a:rPr lang="sv-SE" b="1" dirty="0" smtClean="0"/>
              <a:t>	Age </a:t>
            </a:r>
            <a:r>
              <a:rPr lang="sv-SE" b="1" dirty="0" err="1" smtClean="0"/>
              <a:t>Friendly</a:t>
            </a:r>
            <a:r>
              <a:rPr lang="sv-SE" b="1" dirty="0" smtClean="0"/>
              <a:t> City  </a:t>
            </a:r>
            <a:r>
              <a:rPr lang="sv-SE" dirty="0" smtClean="0"/>
              <a:t>- Development </a:t>
            </a:r>
            <a:r>
              <a:rPr lang="sv-SE" dirty="0" err="1" smtClean="0"/>
              <a:t>unit</a:t>
            </a:r>
            <a:r>
              <a:rPr lang="sv-SE" dirty="0" smtClean="0"/>
              <a:t> for </a:t>
            </a:r>
            <a:r>
              <a:rPr lang="sv-SE" dirty="0" err="1" smtClean="0"/>
              <a:t>elederly</a:t>
            </a:r>
            <a:r>
              <a:rPr lang="sv-SE" dirty="0" smtClean="0"/>
              <a:t> in the City of Gothenburg. </a:t>
            </a:r>
            <a:endParaRPr lang="sv-SE" dirty="0"/>
          </a:p>
        </p:txBody>
      </p:sp>
    </p:spTree>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latshållare för text 6"/>
          <p:cNvSpPr>
            <a:spLocks noGrp="1"/>
          </p:cNvSpPr>
          <p:nvPr>
            <p:ph type="body" sz="quarter" idx="14"/>
          </p:nvPr>
        </p:nvSpPr>
        <p:spPr/>
        <p:txBody>
          <a:bodyPr/>
          <a:lstStyle/>
          <a:p>
            <a:endParaRPr lang="sv-SE" dirty="0" smtClean="0"/>
          </a:p>
          <a:p>
            <a:r>
              <a:rPr lang="sv-SE" dirty="0" smtClean="0"/>
              <a:t>CONTACT: Sofia Tillman </a:t>
            </a:r>
            <a:r>
              <a:rPr lang="sv-SE" dirty="0" err="1" smtClean="0"/>
              <a:t>sofia.tillman@centrum.goteborg.se</a:t>
            </a:r>
            <a:endParaRPr lang="sv-SE" dirty="0" smtClean="0"/>
          </a:p>
          <a:p>
            <a:r>
              <a:rPr lang="sv-SE" dirty="0" err="1" smtClean="0"/>
              <a:t>annika.strandberg@centrum.goteborg.se</a:t>
            </a:r>
            <a:endParaRPr lang="sv-SE" dirty="0" smtClean="0"/>
          </a:p>
          <a:p>
            <a:endParaRPr lang="sv-SE" dirty="0" smtClean="0"/>
          </a:p>
          <a:p>
            <a:endParaRPr lang="sv-SE" dirty="0" smtClean="0"/>
          </a:p>
          <a:p>
            <a:endParaRPr lang="sv-SE" dirty="0" smtClean="0"/>
          </a:p>
          <a:p>
            <a:r>
              <a:rPr lang="sv-SE" dirty="0" smtClean="0"/>
              <a:t/>
            </a:r>
            <a:br>
              <a:rPr lang="sv-SE" dirty="0" smtClean="0"/>
            </a:br>
            <a:endParaRPr lang="sv-SE" dirty="0"/>
          </a:p>
        </p:txBody>
      </p:sp>
    </p:spTree>
    <p:extLst>
      <p:ext uri="{BB962C8B-B14F-4D97-AF65-F5344CB8AC3E}">
        <p14:creationId xmlns:p14="http://schemas.microsoft.com/office/powerpoint/2010/main" xmlns="" val="2726232983"/>
      </p:ext>
    </p:ext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en-US" dirty="0" smtClean="0"/>
              <a:t>Culture Meetings without borders </a:t>
            </a:r>
            <a:r>
              <a:rPr lang="sv-SE" dirty="0" smtClean="0"/>
              <a:t/>
            </a:r>
            <a:br>
              <a:rPr lang="sv-SE" dirty="0" smtClean="0"/>
            </a:br>
            <a:r>
              <a:rPr lang="sv-SE" sz="1800" dirty="0" smtClean="0"/>
              <a:t>– </a:t>
            </a:r>
            <a:r>
              <a:rPr lang="sv-SE" sz="1800" dirty="0" err="1" smtClean="0"/>
              <a:t>models</a:t>
            </a:r>
            <a:r>
              <a:rPr lang="sv-SE" sz="1800" dirty="0" smtClean="0"/>
              <a:t> to </a:t>
            </a:r>
            <a:r>
              <a:rPr lang="sv-SE" sz="1800" dirty="0" err="1" smtClean="0"/>
              <a:t>create</a:t>
            </a:r>
            <a:r>
              <a:rPr lang="sv-SE" sz="1800" dirty="0" smtClean="0"/>
              <a:t> </a:t>
            </a:r>
            <a:r>
              <a:rPr lang="sv-SE" sz="1800" dirty="0" err="1" smtClean="0"/>
              <a:t>quality</a:t>
            </a:r>
            <a:r>
              <a:rPr lang="sv-SE" sz="1800" dirty="0" smtClean="0"/>
              <a:t> of </a:t>
            </a:r>
            <a:r>
              <a:rPr lang="sv-SE" sz="1800" dirty="0" err="1" smtClean="0"/>
              <a:t>elderly</a:t>
            </a:r>
            <a:r>
              <a:rPr lang="sv-SE" sz="1800" dirty="0" smtClean="0"/>
              <a:t> </a:t>
            </a:r>
            <a:r>
              <a:rPr lang="sv-SE" sz="1800" dirty="0" err="1" smtClean="0"/>
              <a:t>living</a:t>
            </a:r>
            <a:endParaRPr lang="sv-SE" dirty="0"/>
          </a:p>
        </p:txBody>
      </p:sp>
      <p:sp>
        <p:nvSpPr>
          <p:cNvPr id="3" name="Platshållare för bildnummer 2"/>
          <p:cNvSpPr>
            <a:spLocks noGrp="1"/>
          </p:cNvSpPr>
          <p:nvPr>
            <p:ph type="sldNum" sz="quarter" idx="14"/>
          </p:nvPr>
        </p:nvSpPr>
        <p:spPr/>
        <p:txBody>
          <a:bodyPr/>
          <a:lstStyle/>
          <a:p>
            <a:fld id="{CCB980A4-8073-2E47-BD49-CDC58DACAC28}" type="slidenum">
              <a:rPr lang="sv-SE" smtClean="0"/>
              <a:pPr/>
              <a:t>2</a:t>
            </a:fld>
            <a:endParaRPr lang="sv-SE" dirty="0"/>
          </a:p>
        </p:txBody>
      </p:sp>
      <p:sp>
        <p:nvSpPr>
          <p:cNvPr id="4" name="Platshållare för text 3"/>
          <p:cNvSpPr>
            <a:spLocks noGrp="1"/>
          </p:cNvSpPr>
          <p:nvPr>
            <p:ph type="body" sz="quarter" idx="13"/>
          </p:nvPr>
        </p:nvSpPr>
        <p:spPr/>
        <p:txBody>
          <a:bodyPr/>
          <a:lstStyle/>
          <a:p>
            <a:r>
              <a:rPr lang="en-US" sz="1900" dirty="0" smtClean="0"/>
              <a:t>Culture Meetings without borders - models to create quality of elderly living</a:t>
            </a:r>
          </a:p>
          <a:p>
            <a:r>
              <a:rPr lang="en-US" sz="1800" dirty="0" smtClean="0">
                <a:solidFill>
                  <a:srgbClr val="000000"/>
                </a:solidFill>
              </a:rPr>
              <a:t>Projects during 2014 - 2016 in collaboration between the Centre for Culture and Health at the University of Gothenburg, City of Gothenburg and the region of </a:t>
            </a:r>
            <a:r>
              <a:rPr lang="en-US" sz="1800" dirty="0" err="1" smtClean="0">
                <a:solidFill>
                  <a:srgbClr val="000000"/>
                </a:solidFill>
              </a:rPr>
              <a:t>Västra</a:t>
            </a:r>
            <a:r>
              <a:rPr lang="en-US" sz="1800" dirty="0" smtClean="0">
                <a:solidFill>
                  <a:srgbClr val="000000"/>
                </a:solidFill>
              </a:rPr>
              <a:t> </a:t>
            </a:r>
            <a:r>
              <a:rPr lang="en-US" sz="1800" dirty="0" err="1" smtClean="0">
                <a:solidFill>
                  <a:srgbClr val="000000"/>
                </a:solidFill>
              </a:rPr>
              <a:t>Götaland</a:t>
            </a:r>
            <a:r>
              <a:rPr lang="en-US" sz="1800" dirty="0" smtClean="0">
                <a:solidFill>
                  <a:srgbClr val="000000"/>
                </a:solidFill>
              </a:rPr>
              <a:t>.</a:t>
            </a:r>
          </a:p>
          <a:p>
            <a:r>
              <a:rPr lang="en-US" sz="1800" dirty="0" smtClean="0">
                <a:solidFill>
                  <a:srgbClr val="000000"/>
                </a:solidFill>
              </a:rPr>
              <a:t>The goal has been to promote older people's participation in cultural life by supporting and encouraging intergenerational meetings around cultural interests. </a:t>
            </a:r>
            <a:br>
              <a:rPr lang="en-US" sz="1800" dirty="0" smtClean="0">
                <a:solidFill>
                  <a:srgbClr val="000000"/>
                </a:solidFill>
              </a:rPr>
            </a:br>
            <a:r>
              <a:rPr lang="en-US" sz="1800" dirty="0" smtClean="0">
                <a:solidFill>
                  <a:srgbClr val="000000"/>
                </a:solidFill>
              </a:rPr>
              <a:t> By putting cultural interests at the center - break age segregation</a:t>
            </a:r>
          </a:p>
          <a:p>
            <a:r>
              <a:rPr lang="en-US" sz="1800" dirty="0" smtClean="0">
                <a:solidFill>
                  <a:srgbClr val="000000"/>
                </a:solidFill>
              </a:rPr>
              <a:t>Aims:</a:t>
            </a:r>
            <a:br>
              <a:rPr lang="en-US" sz="1800" dirty="0" smtClean="0">
                <a:solidFill>
                  <a:srgbClr val="000000"/>
                </a:solidFill>
              </a:rPr>
            </a:br>
            <a:r>
              <a:rPr lang="en-US" sz="1800" dirty="0" smtClean="0">
                <a:solidFill>
                  <a:srgbClr val="000000"/>
                </a:solidFill>
              </a:rPr>
              <a:t>Develop models for meetings between generations </a:t>
            </a:r>
            <a:br>
              <a:rPr lang="en-US" sz="1800" dirty="0" smtClean="0">
                <a:solidFill>
                  <a:srgbClr val="000000"/>
                </a:solidFill>
              </a:rPr>
            </a:br>
            <a:r>
              <a:rPr lang="en-US" sz="1800" dirty="0" smtClean="0">
                <a:solidFill>
                  <a:srgbClr val="000000"/>
                </a:solidFill>
              </a:rPr>
              <a:t>Explore implementation of new approaches concerning culture in organizations</a:t>
            </a:r>
            <a:br>
              <a:rPr lang="en-US" sz="1800" dirty="0" smtClean="0">
                <a:solidFill>
                  <a:srgbClr val="000000"/>
                </a:solidFill>
              </a:rPr>
            </a:br>
            <a:r>
              <a:rPr lang="en-US" sz="1800" dirty="0" smtClean="0">
                <a:solidFill>
                  <a:srgbClr val="000000"/>
                </a:solidFill>
              </a:rPr>
              <a:t>Study the relationship between older people's participation in culture- and </a:t>
            </a:r>
            <a:r>
              <a:rPr lang="en-US" sz="1800" dirty="0" err="1" smtClean="0">
                <a:solidFill>
                  <a:srgbClr val="000000"/>
                </a:solidFill>
              </a:rPr>
              <a:t>healthactivities</a:t>
            </a:r>
            <a:r>
              <a:rPr lang="en-US" sz="1800" dirty="0" smtClean="0">
                <a:solidFill>
                  <a:srgbClr val="000000"/>
                </a:solidFill>
              </a:rPr>
              <a:t>.</a:t>
            </a:r>
            <a:r>
              <a:rPr lang="sv-SE" dirty="0" smtClean="0">
                <a:solidFill>
                  <a:srgbClr val="000000"/>
                </a:solidFill>
              </a:rPr>
              <a:t/>
            </a:r>
            <a:br>
              <a:rPr lang="sv-SE" dirty="0" smtClean="0">
                <a:solidFill>
                  <a:srgbClr val="000000"/>
                </a:solidFill>
              </a:rPr>
            </a:br>
            <a:endParaRPr lang="sv-SE" dirty="0">
              <a:solidFill>
                <a:srgbClr val="000000"/>
              </a:solidFill>
            </a:endParaRPr>
          </a:p>
        </p:txBody>
      </p:sp>
    </p:spTree>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en-US" dirty="0" smtClean="0"/>
              <a:t>Research and Practice in cooperation</a:t>
            </a:r>
            <a:endParaRPr lang="sv-SE" dirty="0"/>
          </a:p>
        </p:txBody>
      </p:sp>
      <p:sp>
        <p:nvSpPr>
          <p:cNvPr id="3" name="Platshållare för bildnummer 2"/>
          <p:cNvSpPr>
            <a:spLocks noGrp="1"/>
          </p:cNvSpPr>
          <p:nvPr>
            <p:ph type="sldNum" sz="quarter" idx="14"/>
          </p:nvPr>
        </p:nvSpPr>
        <p:spPr/>
        <p:txBody>
          <a:bodyPr/>
          <a:lstStyle/>
          <a:p>
            <a:fld id="{CCB980A4-8073-2E47-BD49-CDC58DACAC28}" type="slidenum">
              <a:rPr lang="sv-SE" smtClean="0"/>
              <a:pPr/>
              <a:t>3</a:t>
            </a:fld>
            <a:endParaRPr lang="sv-SE" dirty="0"/>
          </a:p>
        </p:txBody>
      </p:sp>
      <p:sp>
        <p:nvSpPr>
          <p:cNvPr id="4" name="Platshållare för text 3"/>
          <p:cNvSpPr>
            <a:spLocks noGrp="1"/>
          </p:cNvSpPr>
          <p:nvPr>
            <p:ph type="body" sz="quarter" idx="13"/>
          </p:nvPr>
        </p:nvSpPr>
        <p:spPr>
          <a:xfrm>
            <a:off x="522000" y="1283677"/>
            <a:ext cx="8228598" cy="4694400"/>
          </a:xfrm>
        </p:spPr>
        <p:txBody>
          <a:bodyPr/>
          <a:lstStyle/>
          <a:p>
            <a:r>
              <a:rPr lang="en-US" sz="1800" b="1" dirty="0" smtClean="0"/>
              <a:t>A close cooperation between research and practice. </a:t>
            </a:r>
          </a:p>
          <a:p>
            <a:r>
              <a:rPr lang="en-US" sz="1800" dirty="0" smtClean="0"/>
              <a:t>Practice has been developed within the framework of regular activities in the city of Gothenburg. The practice has been supplied oxygen by scholars who sometimes intervene, but particularly described, evaluated and explained the processes.</a:t>
            </a:r>
          </a:p>
          <a:p>
            <a:r>
              <a:rPr lang="en-US" sz="1800" dirty="0" smtClean="0"/>
              <a:t> Researchers from various disciplines at the University of Gothenburg; public health, medicine, psychology, independent filmmaking, pedagogy, ethnology and public administration. </a:t>
            </a:r>
          </a:p>
          <a:p>
            <a:r>
              <a:rPr lang="en-US" sz="1800" dirty="0" smtClean="0"/>
              <a:t>Studied the cultural activities in the municipality with the aim to highlight older people's participation, both in culture and in society. </a:t>
            </a:r>
            <a:br>
              <a:rPr lang="en-US" sz="1800" dirty="0" smtClean="0"/>
            </a:br>
            <a:r>
              <a:rPr lang="en-US" sz="1800" dirty="0" smtClean="0"/>
              <a:t>Focusing on diversity and intergenerational meetings, new approaches, implementation processes and the relationship of culture and health. </a:t>
            </a:r>
          </a:p>
          <a:p>
            <a:r>
              <a:rPr lang="en-US" sz="1800" dirty="0" smtClean="0"/>
              <a:t>The idea has been to create conditions for continuous learning</a:t>
            </a:r>
            <a:endParaRPr lang="sv-SE" sz="1800" dirty="0">
              <a:solidFill>
                <a:srgbClr val="FF0000"/>
              </a:solidFill>
            </a:endParaRPr>
          </a:p>
        </p:txBody>
      </p:sp>
    </p:spTree>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smtClean="0"/>
              <a:t>The </a:t>
            </a:r>
            <a:r>
              <a:rPr lang="en-US" dirty="0" smtClean="0"/>
              <a:t>subprojects </a:t>
            </a:r>
            <a:endParaRPr lang="sv-SE" dirty="0"/>
          </a:p>
        </p:txBody>
      </p:sp>
      <p:sp>
        <p:nvSpPr>
          <p:cNvPr id="3" name="Platshållare för bildnummer 2"/>
          <p:cNvSpPr>
            <a:spLocks noGrp="1"/>
          </p:cNvSpPr>
          <p:nvPr>
            <p:ph type="sldNum" sz="quarter" idx="14"/>
          </p:nvPr>
        </p:nvSpPr>
        <p:spPr/>
        <p:txBody>
          <a:bodyPr/>
          <a:lstStyle/>
          <a:p>
            <a:fld id="{CCB980A4-8073-2E47-BD49-CDC58DACAC28}" type="slidenum">
              <a:rPr lang="sv-SE" smtClean="0"/>
              <a:pPr/>
              <a:t>4</a:t>
            </a:fld>
            <a:endParaRPr lang="sv-SE" dirty="0"/>
          </a:p>
        </p:txBody>
      </p:sp>
      <p:sp>
        <p:nvSpPr>
          <p:cNvPr id="4" name="Platshållare för text 3"/>
          <p:cNvSpPr>
            <a:spLocks noGrp="1"/>
          </p:cNvSpPr>
          <p:nvPr>
            <p:ph type="body" sz="quarter" idx="13"/>
          </p:nvPr>
        </p:nvSpPr>
        <p:spPr>
          <a:xfrm>
            <a:off x="522000" y="1170771"/>
            <a:ext cx="8228598" cy="4694400"/>
          </a:xfrm>
        </p:spPr>
        <p:txBody>
          <a:bodyPr/>
          <a:lstStyle/>
          <a:p>
            <a:pPr>
              <a:buNone/>
            </a:pPr>
            <a:r>
              <a:rPr lang="en-US" dirty="0" smtClean="0"/>
              <a:t>The research consisted of several subprojects </a:t>
            </a:r>
          </a:p>
          <a:p>
            <a:pPr marL="457200" indent="-457200">
              <a:buAutoNum type="arabicParenR"/>
            </a:pPr>
            <a:r>
              <a:rPr lang="en-US" b="1" dirty="0" smtClean="0"/>
              <a:t>Elderly images of aging</a:t>
            </a:r>
            <a:br>
              <a:rPr lang="en-US" b="1" dirty="0" smtClean="0"/>
            </a:br>
            <a:r>
              <a:rPr lang="en-US" sz="1600" dirty="0" smtClean="0">
                <a:solidFill>
                  <a:srgbClr val="000000"/>
                </a:solidFill>
              </a:rPr>
              <a:t>Tried to capture important stories of life through an artistic approach, LIFE filming, where older people have been filming and photographing everyday events, environments and situations. But also by interviews.</a:t>
            </a:r>
            <a:endParaRPr lang="en-US" dirty="0" smtClean="0">
              <a:solidFill>
                <a:srgbClr val="000000"/>
              </a:solidFill>
            </a:endParaRPr>
          </a:p>
          <a:p>
            <a:pPr>
              <a:buNone/>
            </a:pPr>
            <a:r>
              <a:rPr lang="en-US" b="1" dirty="0" smtClean="0"/>
              <a:t>2) 	Intergenerational meetings - about the age organizing principle</a:t>
            </a:r>
            <a:br>
              <a:rPr lang="en-US" b="1" dirty="0" smtClean="0"/>
            </a:br>
            <a:r>
              <a:rPr lang="en-US" b="1" dirty="0" smtClean="0"/>
              <a:t>	</a:t>
            </a:r>
            <a:r>
              <a:rPr lang="en-US" sz="1800" dirty="0" smtClean="0"/>
              <a:t> PhD project - </a:t>
            </a:r>
            <a:r>
              <a:rPr lang="en-US" sz="1600" dirty="0" smtClean="0"/>
              <a:t>Aims to study how age is organized in people's everyday lives, based 	on the existing 	infrastructure in the municipality of Gothenburg in four case studies. 	Age, generation and meetings are central themes. </a:t>
            </a:r>
            <a:endParaRPr lang="en-US" b="1" dirty="0" smtClean="0"/>
          </a:p>
          <a:p>
            <a:pPr>
              <a:buNone/>
            </a:pPr>
            <a:r>
              <a:rPr lang="en-US" b="1" dirty="0" smtClean="0"/>
              <a:t>3) 	Making culture and age in municipal activities </a:t>
            </a:r>
            <a:br>
              <a:rPr lang="en-US" b="1" dirty="0" smtClean="0"/>
            </a:br>
            <a:r>
              <a:rPr lang="en-US" b="1" dirty="0" smtClean="0"/>
              <a:t>	</a:t>
            </a:r>
            <a:r>
              <a:rPr lang="en-US" dirty="0" smtClean="0"/>
              <a:t> </a:t>
            </a:r>
            <a:r>
              <a:rPr lang="en-US" sz="1600" dirty="0" smtClean="0"/>
              <a:t>Intended in part to examine the municipal organized cultural activities in </a:t>
            </a:r>
            <a:r>
              <a:rPr lang="en-US" sz="1600" dirty="0" err="1" smtClean="0"/>
              <a:t>Göteborg</a:t>
            </a:r>
            <a:r>
              <a:rPr lang="en-US" sz="1600" dirty="0" smtClean="0"/>
              <a:t> 	aimed at children, young people and older people and how these can be developed to 	facilitate meetings across generations. And in part to </a:t>
            </a:r>
            <a:r>
              <a:rPr lang="en-US" sz="1600" dirty="0" err="1" smtClean="0"/>
              <a:t>problematize</a:t>
            </a:r>
            <a:r>
              <a:rPr lang="en-US" sz="1600" dirty="0" smtClean="0"/>
              <a:t> the view of children 	and elderly people in society, as well as the perception of culture and the position 	of culture. </a:t>
            </a:r>
            <a:r>
              <a:rPr lang="en-US" b="1" dirty="0" smtClean="0"/>
              <a:t/>
            </a:r>
            <a:br>
              <a:rPr lang="en-US" b="1" dirty="0" smtClean="0"/>
            </a:br>
            <a:r>
              <a:rPr lang="en-US" b="1" dirty="0" smtClean="0"/>
              <a:t>	 </a:t>
            </a:r>
            <a:r>
              <a:rPr lang="sv-SE" dirty="0" smtClean="0"/>
              <a:t/>
            </a:r>
            <a:br>
              <a:rPr lang="sv-SE" dirty="0" smtClean="0"/>
            </a:br>
            <a:r>
              <a:rPr lang="sv-SE" dirty="0" smtClean="0"/>
              <a:t/>
            </a:r>
            <a:br>
              <a:rPr lang="sv-SE" dirty="0" smtClean="0"/>
            </a:br>
            <a:endParaRPr lang="sv-SE" dirty="0"/>
          </a:p>
        </p:txBody>
      </p:sp>
    </p:spTree>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dirty="0" smtClean="0"/>
              <a:t>Support</a:t>
            </a:r>
            <a:endParaRPr lang="sv-SE" dirty="0"/>
          </a:p>
        </p:txBody>
      </p:sp>
      <p:sp>
        <p:nvSpPr>
          <p:cNvPr id="3" name="Platshållare för bildnummer 2"/>
          <p:cNvSpPr>
            <a:spLocks noGrp="1"/>
          </p:cNvSpPr>
          <p:nvPr>
            <p:ph type="sldNum" sz="quarter" idx="14"/>
          </p:nvPr>
        </p:nvSpPr>
        <p:spPr/>
        <p:txBody>
          <a:bodyPr/>
          <a:lstStyle/>
          <a:p>
            <a:fld id="{CCB980A4-8073-2E47-BD49-CDC58DACAC28}" type="slidenum">
              <a:rPr lang="sv-SE" smtClean="0"/>
              <a:pPr/>
              <a:t>5</a:t>
            </a:fld>
            <a:endParaRPr lang="sv-SE" dirty="0"/>
          </a:p>
        </p:txBody>
      </p:sp>
      <p:sp>
        <p:nvSpPr>
          <p:cNvPr id="4" name="Platshållare för text 3"/>
          <p:cNvSpPr>
            <a:spLocks noGrp="1"/>
          </p:cNvSpPr>
          <p:nvPr>
            <p:ph type="body" sz="quarter" idx="13"/>
          </p:nvPr>
        </p:nvSpPr>
        <p:spPr>
          <a:xfrm>
            <a:off x="522000" y="1170771"/>
            <a:ext cx="8228598" cy="4694400"/>
          </a:xfrm>
        </p:spPr>
        <p:txBody>
          <a:bodyPr/>
          <a:lstStyle/>
          <a:p>
            <a:r>
              <a:rPr lang="en-US" sz="1800" b="1" dirty="0" smtClean="0"/>
              <a:t>The National Arts Council and The Region </a:t>
            </a:r>
            <a:r>
              <a:rPr lang="en-US" sz="1800" b="1" dirty="0" err="1" smtClean="0"/>
              <a:t>Västra</a:t>
            </a:r>
            <a:r>
              <a:rPr lang="en-US" sz="1800" b="1" dirty="0" smtClean="0"/>
              <a:t> </a:t>
            </a:r>
            <a:r>
              <a:rPr lang="en-US" sz="1800" b="1" dirty="0" err="1" smtClean="0"/>
              <a:t>Götaland</a:t>
            </a:r>
            <a:r>
              <a:rPr lang="en-US" sz="1800" b="1" dirty="0" smtClean="0"/>
              <a:t> </a:t>
            </a:r>
            <a:r>
              <a:rPr lang="en-US" sz="1800" dirty="0" smtClean="0"/>
              <a:t>has provided financial support to the project </a:t>
            </a:r>
          </a:p>
          <a:p>
            <a:r>
              <a:rPr lang="en-US" sz="1800" b="1" dirty="0" smtClean="0"/>
              <a:t>The Centre for Culture and Health </a:t>
            </a:r>
            <a:r>
              <a:rPr lang="en-US" sz="1800" dirty="0" smtClean="0"/>
              <a:t>at the University of Gothenburg, initiated application together with the City of Gothenburg. </a:t>
            </a:r>
            <a:br>
              <a:rPr lang="en-US" sz="1800" dirty="0" smtClean="0"/>
            </a:br>
            <a:r>
              <a:rPr lang="en-US" sz="1800" dirty="0" smtClean="0"/>
              <a:t/>
            </a:r>
            <a:br>
              <a:rPr lang="en-US" sz="1800" dirty="0" smtClean="0"/>
            </a:br>
            <a:r>
              <a:rPr lang="en-US" sz="1800" dirty="0" smtClean="0"/>
              <a:t>The purpose of the Centre is to inspire action in research and education, to interact with different social actors and supporting the dissemination of knowledge in the field of culture and health. </a:t>
            </a:r>
            <a:br>
              <a:rPr lang="en-US" sz="1800" dirty="0" smtClean="0"/>
            </a:br>
            <a:r>
              <a:rPr lang="en-US" sz="1800" dirty="0" smtClean="0"/>
              <a:t>In addition to researchers, </a:t>
            </a:r>
            <a:r>
              <a:rPr lang="en-US" sz="1800" i="1" dirty="0" smtClean="0"/>
              <a:t>Culture meetings without borders</a:t>
            </a:r>
            <a:r>
              <a:rPr lang="en-US" sz="1800" dirty="0" smtClean="0"/>
              <a:t> involves a range of other operators, both active partners and stakeholders. The center has coordinated and been responsible for research in the project.</a:t>
            </a:r>
            <a:endParaRPr lang="sv-SE" sz="1800" b="1" dirty="0" smtClean="0"/>
          </a:p>
          <a:p>
            <a:r>
              <a:rPr lang="en-US" sz="1800" b="1" dirty="0" smtClean="0"/>
              <a:t>The cultural administration of Gothenburg </a:t>
            </a:r>
            <a:r>
              <a:rPr lang="en-US" sz="1800" dirty="0" smtClean="0"/>
              <a:t>has been the project owner and the project has been led by a management team with representatives of the Centre for Culture and Health at the University and The cultural administration of Gothenburg.</a:t>
            </a:r>
            <a:r>
              <a:rPr lang="en-US" sz="1600" dirty="0" smtClean="0"/>
              <a:t>  </a:t>
            </a:r>
          </a:p>
          <a:p>
            <a:endParaRPr lang="sv-SE" dirty="0"/>
          </a:p>
        </p:txBody>
      </p:sp>
    </p:spTree>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ubrik 5"/>
          <p:cNvSpPr>
            <a:spLocks noGrp="1"/>
          </p:cNvSpPr>
          <p:nvPr>
            <p:ph type="title"/>
          </p:nvPr>
        </p:nvSpPr>
        <p:spPr>
          <a:xfrm>
            <a:off x="2640459" y="2405247"/>
            <a:ext cx="6277510" cy="985563"/>
          </a:xfrm>
        </p:spPr>
        <p:txBody>
          <a:bodyPr/>
          <a:lstStyle/>
          <a:p>
            <a:r>
              <a:rPr lang="sv-SE" dirty="0" err="1" smtClean="0"/>
              <a:t>Method</a:t>
            </a:r>
            <a:r>
              <a:rPr lang="sv-SE" dirty="0" smtClean="0"/>
              <a:t>: Life </a:t>
            </a:r>
            <a:r>
              <a:rPr lang="sv-SE" dirty="0" err="1" smtClean="0"/>
              <a:t>filming</a:t>
            </a:r>
            <a:endParaRPr lang="sv-SE" dirty="0"/>
          </a:p>
        </p:txBody>
      </p:sp>
      <p:sp>
        <p:nvSpPr>
          <p:cNvPr id="7" name="Platshållare för text 6"/>
          <p:cNvSpPr>
            <a:spLocks noGrp="1"/>
          </p:cNvSpPr>
          <p:nvPr>
            <p:ph type="body" sz="quarter" idx="14"/>
          </p:nvPr>
        </p:nvSpPr>
        <p:spPr>
          <a:xfrm>
            <a:off x="2640459" y="3563637"/>
            <a:ext cx="5475620" cy="307777"/>
          </a:xfrm>
        </p:spPr>
        <p:txBody>
          <a:bodyPr/>
          <a:lstStyle/>
          <a:p>
            <a:r>
              <a:rPr lang="en-US" b="1" dirty="0" smtClean="0"/>
              <a:t>Centrum City District of Gothenburg</a:t>
            </a:r>
            <a:endParaRPr lang="sv-SE" b="1" dirty="0" smtClean="0"/>
          </a:p>
        </p:txBody>
      </p:sp>
    </p:spTree>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nummer 1"/>
          <p:cNvSpPr>
            <a:spLocks noGrp="1"/>
          </p:cNvSpPr>
          <p:nvPr>
            <p:ph type="sldNum" sz="quarter" idx="11"/>
          </p:nvPr>
        </p:nvSpPr>
        <p:spPr/>
        <p:txBody>
          <a:bodyPr/>
          <a:lstStyle/>
          <a:p>
            <a:fld id="{CCB980A4-8073-2E47-BD49-CDC58DACAC28}" type="slidenum">
              <a:rPr lang="sv-SE" smtClean="0"/>
              <a:pPr/>
              <a:t>7</a:t>
            </a:fld>
            <a:endParaRPr lang="sv-SE" dirty="0"/>
          </a:p>
        </p:txBody>
      </p:sp>
      <p:sp>
        <p:nvSpPr>
          <p:cNvPr id="4" name="Platshållare för text 3"/>
          <p:cNvSpPr>
            <a:spLocks noGrp="1"/>
          </p:cNvSpPr>
          <p:nvPr>
            <p:ph type="body" sz="quarter" idx="13"/>
          </p:nvPr>
        </p:nvSpPr>
        <p:spPr/>
        <p:txBody>
          <a:bodyPr/>
          <a:lstStyle/>
          <a:p>
            <a:r>
              <a:rPr lang="en-US" dirty="0" smtClean="0"/>
              <a:t>Developed through a partnership in spring 2014</a:t>
            </a:r>
          </a:p>
          <a:p>
            <a:r>
              <a:rPr lang="en-US" dirty="0" smtClean="0">
                <a:solidFill>
                  <a:srgbClr val="000000"/>
                </a:solidFill>
              </a:rPr>
              <a:t>The Academy of Fine Arts Filmmaking </a:t>
            </a:r>
            <a:r>
              <a:rPr lang="en-US" dirty="0" smtClean="0"/>
              <a:t>have for some years used the method with children in “</a:t>
            </a:r>
            <a:r>
              <a:rPr lang="en-US" dirty="0" err="1" smtClean="0"/>
              <a:t>Barnfilmskolan</a:t>
            </a:r>
            <a:r>
              <a:rPr lang="en-US" dirty="0" smtClean="0"/>
              <a:t>” and where </a:t>
            </a:r>
            <a:r>
              <a:rPr lang="en-US" dirty="0" err="1" smtClean="0"/>
              <a:t>intrested</a:t>
            </a:r>
            <a:r>
              <a:rPr lang="en-US" dirty="0" smtClean="0"/>
              <a:t> to develop the method together with us and elderly people. </a:t>
            </a:r>
          </a:p>
          <a:p>
            <a:r>
              <a:rPr lang="en-US" dirty="0" smtClean="0"/>
              <a:t>Method for creating films made from the person's own perspective </a:t>
            </a:r>
          </a:p>
          <a:p>
            <a:r>
              <a:rPr lang="en-US" dirty="0" smtClean="0"/>
              <a:t>Explore new (but simple) technology</a:t>
            </a:r>
          </a:p>
          <a:p>
            <a:r>
              <a:rPr lang="en-US" dirty="0" smtClean="0"/>
              <a:t>Object is to catch a person's thoughts, experiences and life through film</a:t>
            </a:r>
          </a:p>
        </p:txBody>
      </p:sp>
      <p:sp>
        <p:nvSpPr>
          <p:cNvPr id="5" name="Rubrik 4"/>
          <p:cNvSpPr>
            <a:spLocks noGrp="1"/>
          </p:cNvSpPr>
          <p:nvPr>
            <p:ph type="title"/>
          </p:nvPr>
        </p:nvSpPr>
        <p:spPr/>
        <p:txBody>
          <a:bodyPr/>
          <a:lstStyle/>
          <a:p>
            <a:r>
              <a:rPr lang="sv-SE" dirty="0" err="1" smtClean="0"/>
              <a:t>Method</a:t>
            </a:r>
            <a:r>
              <a:rPr lang="sv-SE" dirty="0" smtClean="0"/>
              <a:t>: Life </a:t>
            </a:r>
            <a:r>
              <a:rPr lang="sv-SE" dirty="0" err="1" smtClean="0"/>
              <a:t>filming</a:t>
            </a:r>
            <a:endParaRPr lang="sv-SE" dirty="0"/>
          </a:p>
        </p:txBody>
      </p:sp>
      <p:pic>
        <p:nvPicPr>
          <p:cNvPr id="6" name="Platshållare för bild 5" descr="21705693409_92ced727a4_z.jpg"/>
          <p:cNvPicPr>
            <a:picLocks noGrp="1" noChangeAspect="1"/>
          </p:cNvPicPr>
          <p:nvPr>
            <p:ph type="pic" sz="quarter" idx="12"/>
          </p:nvPr>
        </p:nvPicPr>
        <p:blipFill>
          <a:blip r:embed="rId3"/>
          <a:srcRect l="18269" r="18269"/>
          <a:stretch>
            <a:fillRect/>
          </a:stretch>
        </p:blipFill>
        <p:spPr>
          <a:xfrm>
            <a:off x="284702" y="1368000"/>
            <a:ext cx="2955163" cy="4658727"/>
          </a:xfrm>
        </p:spPr>
      </p:pic>
    </p:spTree>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tshållare för bildnummer 2"/>
          <p:cNvSpPr>
            <a:spLocks noGrp="1"/>
          </p:cNvSpPr>
          <p:nvPr>
            <p:ph type="sldNum" sz="quarter" idx="11"/>
          </p:nvPr>
        </p:nvSpPr>
        <p:spPr/>
        <p:txBody>
          <a:bodyPr/>
          <a:lstStyle/>
          <a:p>
            <a:fld id="{CCB980A4-8073-2E47-BD49-CDC58DACAC28}" type="slidenum">
              <a:rPr lang="sv-SE" smtClean="0"/>
              <a:pPr/>
              <a:t>8</a:t>
            </a:fld>
            <a:endParaRPr lang="sv-SE" dirty="0"/>
          </a:p>
        </p:txBody>
      </p:sp>
      <p:sp>
        <p:nvSpPr>
          <p:cNvPr id="5" name="Rubrik 4"/>
          <p:cNvSpPr>
            <a:spLocks noGrp="1"/>
          </p:cNvSpPr>
          <p:nvPr>
            <p:ph type="title"/>
          </p:nvPr>
        </p:nvSpPr>
        <p:spPr/>
        <p:txBody>
          <a:bodyPr/>
          <a:lstStyle/>
          <a:p>
            <a:r>
              <a:rPr lang="sv-SE" dirty="0" err="1" smtClean="0"/>
              <a:t>Example</a:t>
            </a:r>
            <a:r>
              <a:rPr lang="sv-SE" dirty="0" smtClean="0"/>
              <a:t> of the </a:t>
            </a:r>
            <a:r>
              <a:rPr lang="sv-SE" dirty="0" err="1" smtClean="0"/>
              <a:t>method</a:t>
            </a:r>
            <a:endParaRPr lang="sv-SE" dirty="0"/>
          </a:p>
        </p:txBody>
      </p:sp>
      <p:pic>
        <p:nvPicPr>
          <p:cNvPr id="1026" name="Picture 2">
            <a:hlinkClick r:id="rId3"/>
          </p:cNvPr>
          <p:cNvPicPr>
            <a:picLocks noGrp="1" noChangeAspect="1" noChangeArrowheads="1"/>
          </p:cNvPicPr>
          <p:nvPr>
            <p:ph sz="quarter" idx="13"/>
          </p:nvPr>
        </p:nvPicPr>
        <p:blipFill>
          <a:blip r:embed="rId4"/>
          <a:srcRect/>
          <a:stretch>
            <a:fillRect/>
          </a:stretch>
        </p:blipFill>
        <p:spPr bwMode="auto">
          <a:xfrm>
            <a:off x="1896787" y="1874495"/>
            <a:ext cx="5364163" cy="3009301"/>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nummer 1"/>
          <p:cNvSpPr>
            <a:spLocks noGrp="1"/>
          </p:cNvSpPr>
          <p:nvPr>
            <p:ph type="sldNum" sz="quarter" idx="11"/>
          </p:nvPr>
        </p:nvSpPr>
        <p:spPr/>
        <p:txBody>
          <a:bodyPr/>
          <a:lstStyle/>
          <a:p>
            <a:fld id="{CCB980A4-8073-2E47-BD49-CDC58DACAC28}" type="slidenum">
              <a:rPr lang="sv-SE" smtClean="0"/>
              <a:pPr/>
              <a:t>9</a:t>
            </a:fld>
            <a:endParaRPr lang="sv-SE" dirty="0"/>
          </a:p>
        </p:txBody>
      </p:sp>
      <p:sp>
        <p:nvSpPr>
          <p:cNvPr id="4" name="Platshållare för text 3"/>
          <p:cNvSpPr>
            <a:spLocks noGrp="1"/>
          </p:cNvSpPr>
          <p:nvPr>
            <p:ph type="body" sz="quarter" idx="13"/>
          </p:nvPr>
        </p:nvSpPr>
        <p:spPr/>
        <p:txBody>
          <a:bodyPr/>
          <a:lstStyle/>
          <a:p>
            <a:r>
              <a:rPr lang="sv-SE" b="1" dirty="0" smtClean="0"/>
              <a:t>Does social </a:t>
            </a:r>
            <a:r>
              <a:rPr lang="sv-SE" b="1" dirty="0" err="1" smtClean="0"/>
              <a:t>learning</a:t>
            </a:r>
            <a:r>
              <a:rPr lang="sv-SE" b="1" dirty="0" smtClean="0"/>
              <a:t> and </a:t>
            </a:r>
            <a:r>
              <a:rPr lang="sv-SE" b="1" dirty="0" err="1" smtClean="0"/>
              <a:t>creative</a:t>
            </a:r>
            <a:r>
              <a:rPr lang="sv-SE" b="1" dirty="0" smtClean="0"/>
              <a:t> activity </a:t>
            </a:r>
            <a:r>
              <a:rPr lang="sv-SE" b="1" dirty="0" err="1" smtClean="0"/>
              <a:t>increase</a:t>
            </a:r>
            <a:r>
              <a:rPr lang="sv-SE" b="1" dirty="0" smtClean="0"/>
              <a:t> life </a:t>
            </a:r>
            <a:r>
              <a:rPr lang="sv-SE" b="1" dirty="0" err="1" smtClean="0"/>
              <a:t>satisfaction</a:t>
            </a:r>
            <a:r>
              <a:rPr lang="sv-SE" b="1" dirty="0" smtClean="0"/>
              <a:t>? (</a:t>
            </a:r>
            <a:r>
              <a:rPr lang="sv-SE" b="1" dirty="0" err="1" smtClean="0"/>
              <a:t>subjective</a:t>
            </a:r>
            <a:r>
              <a:rPr lang="sv-SE" b="1" dirty="0" smtClean="0"/>
              <a:t> </a:t>
            </a:r>
            <a:r>
              <a:rPr lang="sv-SE" b="1" dirty="0" err="1" smtClean="0"/>
              <a:t>wellbeing</a:t>
            </a:r>
            <a:r>
              <a:rPr lang="sv-SE" b="1" dirty="0" smtClean="0"/>
              <a:t>)</a:t>
            </a:r>
          </a:p>
          <a:p>
            <a:r>
              <a:rPr lang="sv-SE" dirty="0" smtClean="0"/>
              <a:t>A Pilot Studie with 32 </a:t>
            </a:r>
            <a:r>
              <a:rPr lang="sv-SE" dirty="0" err="1" smtClean="0"/>
              <a:t>elderly</a:t>
            </a:r>
            <a:r>
              <a:rPr lang="sv-SE" dirty="0" smtClean="0"/>
              <a:t> </a:t>
            </a:r>
            <a:r>
              <a:rPr lang="sv-SE" dirty="0" err="1" smtClean="0"/>
              <a:t>people</a:t>
            </a:r>
            <a:r>
              <a:rPr lang="sv-SE" dirty="0" smtClean="0"/>
              <a:t> (age 67-91)</a:t>
            </a:r>
          </a:p>
          <a:p>
            <a:r>
              <a:rPr lang="sv-SE" dirty="0" smtClean="0"/>
              <a:t>16 </a:t>
            </a:r>
            <a:r>
              <a:rPr lang="sv-SE" dirty="0" err="1" smtClean="0"/>
              <a:t>learned</a:t>
            </a:r>
            <a:r>
              <a:rPr lang="sv-SE" dirty="0" smtClean="0"/>
              <a:t> the </a:t>
            </a:r>
            <a:r>
              <a:rPr lang="sv-SE" dirty="0" err="1" smtClean="0"/>
              <a:t>method</a:t>
            </a:r>
            <a:r>
              <a:rPr lang="sv-SE" dirty="0" smtClean="0"/>
              <a:t> Life </a:t>
            </a:r>
            <a:r>
              <a:rPr lang="sv-SE" dirty="0" err="1" smtClean="0"/>
              <a:t>Filming</a:t>
            </a:r>
            <a:r>
              <a:rPr lang="sv-SE" dirty="0" smtClean="0"/>
              <a:t>.</a:t>
            </a:r>
            <a:br>
              <a:rPr lang="sv-SE" dirty="0" smtClean="0"/>
            </a:br>
            <a:r>
              <a:rPr lang="sv-SE" dirty="0" smtClean="0"/>
              <a:t>16 </a:t>
            </a:r>
            <a:r>
              <a:rPr lang="sv-SE" dirty="0" err="1" smtClean="0"/>
              <a:t>elderly</a:t>
            </a:r>
            <a:r>
              <a:rPr lang="sv-SE" dirty="0" smtClean="0"/>
              <a:t> </a:t>
            </a:r>
            <a:r>
              <a:rPr lang="sv-SE" dirty="0" err="1" smtClean="0"/>
              <a:t>participated</a:t>
            </a:r>
            <a:r>
              <a:rPr lang="sv-SE" dirty="0" smtClean="0"/>
              <a:t> in </a:t>
            </a:r>
            <a:r>
              <a:rPr lang="sv-SE" dirty="0" err="1" smtClean="0"/>
              <a:t>one</a:t>
            </a:r>
            <a:r>
              <a:rPr lang="sv-SE" dirty="0" smtClean="0"/>
              <a:t> of </a:t>
            </a:r>
            <a:r>
              <a:rPr lang="sv-SE" dirty="0" err="1" smtClean="0"/>
              <a:t>our</a:t>
            </a:r>
            <a:r>
              <a:rPr lang="sv-SE" dirty="0" smtClean="0"/>
              <a:t> </a:t>
            </a:r>
            <a:r>
              <a:rPr lang="sv-SE" dirty="0" err="1" smtClean="0"/>
              <a:t>courses</a:t>
            </a:r>
            <a:r>
              <a:rPr lang="sv-SE" dirty="0" smtClean="0"/>
              <a:t> in </a:t>
            </a:r>
            <a:r>
              <a:rPr lang="sv-SE" dirty="0" err="1" smtClean="0"/>
              <a:t>learning</a:t>
            </a:r>
            <a:r>
              <a:rPr lang="sv-SE" dirty="0" smtClean="0"/>
              <a:t> </a:t>
            </a:r>
            <a:r>
              <a:rPr lang="sv-SE" dirty="0" err="1" smtClean="0"/>
              <a:t>I-pad</a:t>
            </a:r>
            <a:r>
              <a:rPr lang="sv-SE" dirty="0" smtClean="0"/>
              <a:t>.(</a:t>
            </a:r>
            <a:r>
              <a:rPr lang="sv-SE" dirty="0" err="1" smtClean="0"/>
              <a:t>control</a:t>
            </a:r>
            <a:r>
              <a:rPr lang="sv-SE" dirty="0" smtClean="0"/>
              <a:t> group)</a:t>
            </a:r>
          </a:p>
          <a:p>
            <a:r>
              <a:rPr lang="sv-SE" dirty="0" smtClean="0"/>
              <a:t>Life </a:t>
            </a:r>
            <a:r>
              <a:rPr lang="sv-SE" dirty="0" err="1" smtClean="0"/>
              <a:t>satisfaction</a:t>
            </a:r>
            <a:r>
              <a:rPr lang="sv-SE" dirty="0" smtClean="0"/>
              <a:t> </a:t>
            </a:r>
            <a:r>
              <a:rPr lang="sv-SE" dirty="0" err="1" smtClean="0"/>
              <a:t>was</a:t>
            </a:r>
            <a:r>
              <a:rPr lang="sv-SE" dirty="0" smtClean="0"/>
              <a:t> </a:t>
            </a:r>
            <a:r>
              <a:rPr lang="sv-SE" dirty="0" err="1" smtClean="0"/>
              <a:t>measured</a:t>
            </a:r>
            <a:r>
              <a:rPr lang="sv-SE" dirty="0" smtClean="0"/>
              <a:t> </a:t>
            </a:r>
            <a:r>
              <a:rPr lang="sv-SE" dirty="0" err="1" smtClean="0"/>
              <a:t>before</a:t>
            </a:r>
            <a:r>
              <a:rPr lang="sv-SE" dirty="0" smtClean="0"/>
              <a:t> and after a the intervention. (</a:t>
            </a:r>
            <a:r>
              <a:rPr lang="en-US" dirty="0" smtClean="0"/>
              <a:t>6 occasions for 2 hours about once a week)</a:t>
            </a:r>
            <a:endParaRPr lang="sv-SE" dirty="0" smtClean="0"/>
          </a:p>
          <a:p>
            <a:endParaRPr lang="sv-SE" dirty="0" smtClean="0"/>
          </a:p>
          <a:p>
            <a:endParaRPr lang="sv-SE" dirty="0"/>
          </a:p>
        </p:txBody>
      </p:sp>
      <p:sp>
        <p:nvSpPr>
          <p:cNvPr id="5" name="Rubrik 4"/>
          <p:cNvSpPr>
            <a:spLocks noGrp="1"/>
          </p:cNvSpPr>
          <p:nvPr>
            <p:ph type="title"/>
          </p:nvPr>
        </p:nvSpPr>
        <p:spPr/>
        <p:txBody>
          <a:bodyPr/>
          <a:lstStyle/>
          <a:p>
            <a:r>
              <a:rPr lang="sv-SE" dirty="0" smtClean="0"/>
              <a:t>Health </a:t>
            </a:r>
            <a:r>
              <a:rPr lang="sv-SE" dirty="0" err="1" smtClean="0"/>
              <a:t>effects</a:t>
            </a:r>
            <a:r>
              <a:rPr lang="sv-SE" dirty="0" smtClean="0"/>
              <a:t> of the </a:t>
            </a:r>
            <a:r>
              <a:rPr lang="sv-SE" dirty="0" err="1" smtClean="0"/>
              <a:t>method</a:t>
            </a:r>
            <a:r>
              <a:rPr lang="sv-SE" dirty="0" smtClean="0"/>
              <a:t>?</a:t>
            </a:r>
            <a:endParaRPr lang="sv-SE" dirty="0"/>
          </a:p>
        </p:txBody>
      </p:sp>
      <p:pic>
        <p:nvPicPr>
          <p:cNvPr id="6" name="Picture 7" descr="C:\Users\softil0926\AppData\Local\Microsoft\Windows\Temporary Internet Files\Content.IE5\JHK2CT34\satisfaction-e1406025325590-120x120[1].jpg"/>
          <p:cNvPicPr>
            <a:picLocks noGrp="1" noChangeAspect="1" noChangeArrowheads="1"/>
          </p:cNvPicPr>
          <p:nvPr>
            <p:ph type="pic" sz="quarter" idx="12"/>
          </p:nvPr>
        </p:nvPicPr>
        <p:blipFill>
          <a:blip r:embed="rId3" cstate="print"/>
          <a:srcRect l="14958" r="14958"/>
          <a:stretch>
            <a:fillRect/>
          </a:stretch>
        </p:blipFill>
        <p:spPr bwMode="auto">
          <a:xfrm>
            <a:off x="522000" y="1440000"/>
            <a:ext cx="2798637" cy="3993284"/>
          </a:xfrm>
          <a:prstGeom prst="rect">
            <a:avLst/>
          </a:prstGeom>
          <a:noFill/>
        </p:spPr>
      </p:pic>
    </p:spTree>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Gbg Stad enkel - Blå">
  <a:themeElements>
    <a:clrScheme name="GBG-stad-färgtema">
      <a:dk1>
        <a:srgbClr val="575757"/>
      </a:dk1>
      <a:lt1>
        <a:sysClr val="window" lastClr="FFFFFF"/>
      </a:lt1>
      <a:dk2>
        <a:srgbClr val="575757"/>
      </a:dk2>
      <a:lt2>
        <a:srgbClr val="FFFFFF"/>
      </a:lt2>
      <a:accent1>
        <a:srgbClr val="1475B8"/>
      </a:accent1>
      <a:accent2>
        <a:srgbClr val="F18700"/>
      </a:accent2>
      <a:accent3>
        <a:srgbClr val="9DCBCD"/>
      </a:accent3>
      <a:accent4>
        <a:srgbClr val="727BA0"/>
      </a:accent4>
      <a:accent5>
        <a:srgbClr val="BD0066"/>
      </a:accent5>
      <a:accent6>
        <a:srgbClr val="C1C12A"/>
      </a:accent6>
      <a:hlink>
        <a:srgbClr val="1475B8"/>
      </a:hlink>
      <a:folHlink>
        <a:srgbClr val="9DCBCD"/>
      </a:folHlink>
    </a:clrScheme>
    <a:fontScheme name="GBG-Stad-teckensnit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95000"/>
          </a:schemeClr>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sz="1600" b="1" dirty="0" err="1" smtClean="0">
            <a:latin typeface="Arial" panose="020B0604020202020204" pitchFamily="34" charset="0"/>
            <a:cs typeface="Arial" panose="020B0604020202020204" pitchFamily="34" charset="0"/>
          </a:defRPr>
        </a:defPPr>
      </a:lstStyle>
    </a:txDef>
  </a:objectDefaults>
  <a:extraClrScheme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Gbg Stad enkel - Blå</Template>
  <TotalTime>2306</TotalTime>
  <Words>1601</Words>
  <Application>Microsoft Office PowerPoint</Application>
  <PresentationFormat>Bildspel på skärmen (4:3)</PresentationFormat>
  <Paragraphs>183</Paragraphs>
  <Slides>15</Slides>
  <Notes>14</Notes>
  <HiddenSlides>0</HiddenSlides>
  <MMClips>0</MMClips>
  <ScaleCrop>false</ScaleCrop>
  <HeadingPairs>
    <vt:vector size="4" baseType="variant">
      <vt:variant>
        <vt:lpstr>Tema</vt:lpstr>
      </vt:variant>
      <vt:variant>
        <vt:i4>1</vt:i4>
      </vt:variant>
      <vt:variant>
        <vt:lpstr>Bildrubriker</vt:lpstr>
      </vt:variant>
      <vt:variant>
        <vt:i4>15</vt:i4>
      </vt:variant>
    </vt:vector>
  </HeadingPairs>
  <TitlesOfParts>
    <vt:vector size="16" baseType="lpstr">
      <vt:lpstr>Gbg Stad enkel - Blå</vt:lpstr>
      <vt:lpstr>Culture Meetings without borders</vt:lpstr>
      <vt:lpstr>Culture Meetings without borders  – models to create quality of elderly living</vt:lpstr>
      <vt:lpstr>Research and Practice in cooperation</vt:lpstr>
      <vt:lpstr>The subprojects </vt:lpstr>
      <vt:lpstr>Support</vt:lpstr>
      <vt:lpstr>Method: Life filming</vt:lpstr>
      <vt:lpstr>Method: Life filming</vt:lpstr>
      <vt:lpstr>Example of the method</vt:lpstr>
      <vt:lpstr>Health effects of the method?</vt:lpstr>
      <vt:lpstr>Result</vt:lpstr>
      <vt:lpstr>Social activity and Mood tone</vt:lpstr>
      <vt:lpstr>Project: Life filming 2015</vt:lpstr>
      <vt:lpstr>Vimeo – movies from the project</vt:lpstr>
      <vt:lpstr>Life Filming - continuing</vt:lpstr>
      <vt:lpstr>Bild 15</vt:lpstr>
    </vt:vector>
  </TitlesOfParts>
  <Company>Göteborgs stad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Life filming</dc:title>
  <dc:creator>malhja0326</dc:creator>
  <cp:lastModifiedBy>softil0926</cp:lastModifiedBy>
  <cp:revision>151</cp:revision>
  <cp:lastPrinted>2014-06-25T13:57:34Z</cp:lastPrinted>
  <dcterms:created xsi:type="dcterms:W3CDTF">2016-01-19T12:16:25Z</dcterms:created>
  <dcterms:modified xsi:type="dcterms:W3CDTF">2016-11-24T16:50:12Z</dcterms:modified>
</cp:coreProperties>
</file>